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13"/>
  </p:notesMasterIdLst>
  <p:sldIdLst>
    <p:sldId id="301" r:id="rId3"/>
    <p:sldId id="316" r:id="rId4"/>
    <p:sldId id="741" r:id="rId5"/>
    <p:sldId id="742" r:id="rId6"/>
    <p:sldId id="743" r:id="rId7"/>
    <p:sldId id="730" r:id="rId8"/>
    <p:sldId id="731" r:id="rId9"/>
    <p:sldId id="302" r:id="rId10"/>
    <p:sldId id="318" r:id="rId11"/>
    <p:sldId id="740" r:id="rId12"/>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94"/>
  </p:normalViewPr>
  <p:slideViewPr>
    <p:cSldViewPr snapToGrid="0" snapToObjects="1">
      <p:cViewPr varScale="1">
        <p:scale>
          <a:sx n="128" d="100"/>
          <a:sy n="128" d="100"/>
        </p:scale>
        <p:origin x="48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BE157-CCC2-3B48-9700-9AA8039F0BF9}" type="datetimeFigureOut">
              <a:rPr lang="en-DE" smtClean="0"/>
              <a:t>13.09.20</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9DF92F-4864-CB46-9EAE-343BED70340F}" type="slidenum">
              <a:rPr lang="en-DE" smtClean="0"/>
              <a:t>‹#›</a:t>
            </a:fld>
            <a:endParaRPr lang="en-DE"/>
          </a:p>
        </p:txBody>
      </p:sp>
    </p:spTree>
    <p:extLst>
      <p:ext uri="{BB962C8B-B14F-4D97-AF65-F5344CB8AC3E}">
        <p14:creationId xmlns:p14="http://schemas.microsoft.com/office/powerpoint/2010/main" val="22975012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90DCCFB1-E080-874C-8E2A-A847CB931A25}" type="slidenum">
              <a:rPr lang="de-DE" smtClean="0"/>
              <a:t>2</a:t>
            </a:fld>
            <a:endParaRPr lang="de-DE"/>
          </a:p>
        </p:txBody>
      </p:sp>
    </p:spTree>
    <p:extLst>
      <p:ext uri="{BB962C8B-B14F-4D97-AF65-F5344CB8AC3E}">
        <p14:creationId xmlns:p14="http://schemas.microsoft.com/office/powerpoint/2010/main" val="1358771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Are </a:t>
            </a:r>
            <a:r>
              <a:rPr lang="de-DE" dirty="0" err="1"/>
              <a:t>interpretable</a:t>
            </a:r>
            <a:r>
              <a:rPr lang="de-DE" dirty="0"/>
              <a:t>-</a:t>
            </a:r>
            <a:r>
              <a:rPr lang="de-DE" dirty="0" err="1"/>
              <a:t>by</a:t>
            </a:r>
            <a:r>
              <a:rPr lang="de-DE" dirty="0"/>
              <a:t>-design </a:t>
            </a:r>
            <a:r>
              <a:rPr lang="de-DE" dirty="0" err="1"/>
              <a:t>models</a:t>
            </a:r>
            <a:endParaRPr lang="de-DE" dirty="0"/>
          </a:p>
        </p:txBody>
      </p:sp>
      <p:sp>
        <p:nvSpPr>
          <p:cNvPr id="4" name="Slide Number Placeholder 3"/>
          <p:cNvSpPr>
            <a:spLocks noGrp="1"/>
          </p:cNvSpPr>
          <p:nvPr>
            <p:ph type="sldNum" sz="quarter" idx="5"/>
          </p:nvPr>
        </p:nvSpPr>
        <p:spPr/>
        <p:txBody>
          <a:bodyPr/>
          <a:lstStyle/>
          <a:p>
            <a:fld id="{90DCCFB1-E080-874C-8E2A-A847CB931A25}" type="slidenum">
              <a:rPr lang="de-DE" smtClean="0"/>
              <a:t>3</a:t>
            </a:fld>
            <a:endParaRPr lang="de-DE"/>
          </a:p>
        </p:txBody>
      </p:sp>
    </p:spTree>
    <p:extLst>
      <p:ext uri="{BB962C8B-B14F-4D97-AF65-F5344CB8AC3E}">
        <p14:creationId xmlns:p14="http://schemas.microsoft.com/office/powerpoint/2010/main" val="2950503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Selected </a:t>
            </a:r>
            <a:r>
              <a:rPr lang="de-DE" dirty="0" err="1"/>
              <a:t>sentences</a:t>
            </a:r>
            <a:r>
              <a:rPr lang="de-DE" dirty="0"/>
              <a:t> </a:t>
            </a:r>
            <a:r>
              <a:rPr lang="de-DE" dirty="0" err="1"/>
              <a:t>act</a:t>
            </a:r>
            <a:r>
              <a:rPr lang="de-DE" dirty="0"/>
              <a:t> </a:t>
            </a:r>
            <a:r>
              <a:rPr lang="de-DE" dirty="0" err="1"/>
              <a:t>as</a:t>
            </a:r>
            <a:r>
              <a:rPr lang="de-DE" dirty="0"/>
              <a:t> an </a:t>
            </a:r>
            <a:r>
              <a:rPr lang="de-DE" dirty="0" err="1"/>
              <a:t>extractive</a:t>
            </a:r>
            <a:r>
              <a:rPr lang="de-DE" dirty="0"/>
              <a:t> </a:t>
            </a:r>
            <a:r>
              <a:rPr lang="de-DE" dirty="0" err="1"/>
              <a:t>summary</a:t>
            </a:r>
            <a:r>
              <a:rPr lang="de-DE" dirty="0"/>
              <a:t> </a:t>
            </a:r>
            <a:r>
              <a:rPr lang="de-DE" dirty="0" err="1"/>
              <a:t>of</a:t>
            </a:r>
            <a:r>
              <a:rPr lang="de-DE" dirty="0"/>
              <a:t> </a:t>
            </a:r>
            <a:r>
              <a:rPr lang="de-DE" dirty="0" err="1"/>
              <a:t>the</a:t>
            </a:r>
            <a:r>
              <a:rPr lang="de-DE" dirty="0"/>
              <a:t> </a:t>
            </a:r>
            <a:r>
              <a:rPr lang="de-DE" dirty="0" err="1"/>
              <a:t>document</a:t>
            </a:r>
            <a:endParaRPr lang="de-DE" dirty="0"/>
          </a:p>
        </p:txBody>
      </p:sp>
      <p:sp>
        <p:nvSpPr>
          <p:cNvPr id="4" name="Slide Number Placeholder 3"/>
          <p:cNvSpPr>
            <a:spLocks noGrp="1"/>
          </p:cNvSpPr>
          <p:nvPr>
            <p:ph type="sldNum" sz="quarter" idx="5"/>
          </p:nvPr>
        </p:nvSpPr>
        <p:spPr/>
        <p:txBody>
          <a:bodyPr/>
          <a:lstStyle/>
          <a:p>
            <a:fld id="{90DCCFB1-E080-874C-8E2A-A847CB931A25}" type="slidenum">
              <a:rPr lang="de-DE" smtClean="0"/>
              <a:t>4</a:t>
            </a:fld>
            <a:endParaRPr lang="de-DE"/>
          </a:p>
        </p:txBody>
      </p:sp>
    </p:spTree>
    <p:extLst>
      <p:ext uri="{BB962C8B-B14F-4D97-AF65-F5344CB8AC3E}">
        <p14:creationId xmlns:p14="http://schemas.microsoft.com/office/powerpoint/2010/main" val="1302161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How</a:t>
            </a:r>
            <a:r>
              <a:rPr lang="de-DE" dirty="0"/>
              <a:t> do </a:t>
            </a:r>
            <a:r>
              <a:rPr lang="de-DE" dirty="0" err="1"/>
              <a:t>we</a:t>
            </a:r>
            <a:r>
              <a:rPr lang="de-DE" dirty="0"/>
              <a:t> </a:t>
            </a:r>
            <a:r>
              <a:rPr lang="de-DE" dirty="0" err="1"/>
              <a:t>train</a:t>
            </a:r>
            <a:r>
              <a:rPr lang="de-DE" dirty="0"/>
              <a:t> </a:t>
            </a:r>
            <a:r>
              <a:rPr lang="de-DE" dirty="0" err="1"/>
              <a:t>Coarse</a:t>
            </a:r>
            <a:r>
              <a:rPr lang="de-DE" dirty="0"/>
              <a:t>-</a:t>
            </a:r>
            <a:r>
              <a:rPr lang="de-DE" dirty="0" err="1"/>
              <a:t>to</a:t>
            </a:r>
            <a:r>
              <a:rPr lang="de-DE" dirty="0"/>
              <a:t>-fine </a:t>
            </a:r>
            <a:r>
              <a:rPr lang="de-DE" dirty="0" err="1"/>
              <a:t>models</a:t>
            </a:r>
            <a:r>
              <a:rPr lang="de-DE" dirty="0"/>
              <a:t> ?</a:t>
            </a:r>
          </a:p>
        </p:txBody>
      </p:sp>
      <p:sp>
        <p:nvSpPr>
          <p:cNvPr id="4" name="Slide Number Placeholder 3"/>
          <p:cNvSpPr>
            <a:spLocks noGrp="1"/>
          </p:cNvSpPr>
          <p:nvPr>
            <p:ph type="sldNum" sz="quarter" idx="5"/>
          </p:nvPr>
        </p:nvSpPr>
        <p:spPr/>
        <p:txBody>
          <a:bodyPr/>
          <a:lstStyle/>
          <a:p>
            <a:fld id="{90DCCFB1-E080-874C-8E2A-A847CB931A25}" type="slidenum">
              <a:rPr lang="de-DE" smtClean="0"/>
              <a:t>5</a:t>
            </a:fld>
            <a:endParaRPr lang="de-DE"/>
          </a:p>
        </p:txBody>
      </p:sp>
    </p:spTree>
    <p:extLst>
      <p:ext uri="{BB962C8B-B14F-4D97-AF65-F5344CB8AC3E}">
        <p14:creationId xmlns:p14="http://schemas.microsoft.com/office/powerpoint/2010/main" val="147165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For</a:t>
            </a:r>
            <a:r>
              <a:rPr lang="de-DE" dirty="0"/>
              <a:t> </a:t>
            </a:r>
            <a:r>
              <a:rPr lang="de-DE" dirty="0" err="1"/>
              <a:t>the</a:t>
            </a:r>
            <a:r>
              <a:rPr lang="de-DE" dirty="0"/>
              <a:t> </a:t>
            </a:r>
            <a:r>
              <a:rPr lang="de-DE" dirty="0" err="1"/>
              <a:t>sentence</a:t>
            </a:r>
            <a:r>
              <a:rPr lang="de-DE" dirty="0"/>
              <a:t> </a:t>
            </a:r>
            <a:r>
              <a:rPr lang="de-DE" dirty="0" err="1"/>
              <a:t>selector</a:t>
            </a:r>
            <a:r>
              <a:rPr lang="de-DE" dirty="0"/>
              <a:t> </a:t>
            </a:r>
            <a:r>
              <a:rPr lang="de-DE" dirty="0" err="1"/>
              <a:t>one</a:t>
            </a:r>
            <a:r>
              <a:rPr lang="de-DE" dirty="0"/>
              <a:t> </a:t>
            </a:r>
            <a:r>
              <a:rPr lang="de-DE" dirty="0" err="1"/>
              <a:t>can</a:t>
            </a:r>
            <a:r>
              <a:rPr lang="de-DE" dirty="0"/>
              <a:t> in </a:t>
            </a:r>
            <a:r>
              <a:rPr lang="de-DE" dirty="0" err="1"/>
              <a:t>principle</a:t>
            </a:r>
            <a:r>
              <a:rPr lang="de-DE" dirty="0"/>
              <a:t> </a:t>
            </a:r>
            <a:r>
              <a:rPr lang="de-DE" dirty="0" err="1"/>
              <a:t>use</a:t>
            </a:r>
            <a:r>
              <a:rPr lang="de-DE" dirty="0"/>
              <a:t> simple-</a:t>
            </a:r>
            <a:r>
              <a:rPr lang="de-DE" dirty="0" err="1"/>
              <a:t>yet</a:t>
            </a:r>
            <a:r>
              <a:rPr lang="de-DE" dirty="0"/>
              <a:t>-</a:t>
            </a:r>
            <a:r>
              <a:rPr lang="de-DE" dirty="0" err="1"/>
              <a:t>effective</a:t>
            </a:r>
            <a:r>
              <a:rPr lang="de-DE" dirty="0"/>
              <a:t> </a:t>
            </a:r>
            <a:r>
              <a:rPr lang="de-DE" dirty="0" err="1"/>
              <a:t>models</a:t>
            </a:r>
            <a:r>
              <a:rPr lang="de-DE" dirty="0"/>
              <a:t> – </a:t>
            </a:r>
            <a:r>
              <a:rPr lang="de-DE" dirty="0" err="1"/>
              <a:t>BoW</a:t>
            </a:r>
            <a:r>
              <a:rPr lang="de-DE" dirty="0"/>
              <a:t> </a:t>
            </a:r>
            <a:r>
              <a:rPr lang="de-DE" dirty="0" err="1"/>
              <a:t>models</a:t>
            </a:r>
            <a:r>
              <a:rPr lang="de-DE" dirty="0"/>
              <a:t> </a:t>
            </a:r>
            <a:r>
              <a:rPr lang="de-DE" dirty="0" err="1"/>
              <a:t>or</a:t>
            </a:r>
            <a:r>
              <a:rPr lang="de-DE" dirty="0"/>
              <a:t> RNNs</a:t>
            </a:r>
          </a:p>
        </p:txBody>
      </p:sp>
      <p:sp>
        <p:nvSpPr>
          <p:cNvPr id="4" name="Slide Number Placeholder 3"/>
          <p:cNvSpPr>
            <a:spLocks noGrp="1"/>
          </p:cNvSpPr>
          <p:nvPr>
            <p:ph type="sldNum" sz="quarter" idx="5"/>
          </p:nvPr>
        </p:nvSpPr>
        <p:spPr/>
        <p:txBody>
          <a:bodyPr/>
          <a:lstStyle/>
          <a:p>
            <a:fld id="{90DCCFB1-E080-874C-8E2A-A847CB931A25}" type="slidenum">
              <a:rPr lang="de-DE" smtClean="0"/>
              <a:t>6</a:t>
            </a:fld>
            <a:endParaRPr lang="de-DE"/>
          </a:p>
        </p:txBody>
      </p:sp>
    </p:spTree>
    <p:extLst>
      <p:ext uri="{BB962C8B-B14F-4D97-AF65-F5344CB8AC3E}">
        <p14:creationId xmlns:p14="http://schemas.microsoft.com/office/powerpoint/2010/main" val="4230781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90DCCFB1-E080-874C-8E2A-A847CB931A25}" type="slidenum">
              <a:rPr lang="de-DE" smtClean="0"/>
              <a:t>7</a:t>
            </a:fld>
            <a:endParaRPr lang="de-DE"/>
          </a:p>
        </p:txBody>
      </p:sp>
    </p:spTree>
    <p:extLst>
      <p:ext uri="{BB962C8B-B14F-4D97-AF65-F5344CB8AC3E}">
        <p14:creationId xmlns:p14="http://schemas.microsoft.com/office/powerpoint/2010/main" val="1023757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90DCCFB1-E080-874C-8E2A-A847CB931A25}" type="slidenum">
              <a:rPr lang="de-DE" smtClean="0"/>
              <a:t>8</a:t>
            </a:fld>
            <a:endParaRPr lang="de-DE"/>
          </a:p>
        </p:txBody>
      </p:sp>
    </p:spTree>
    <p:extLst>
      <p:ext uri="{BB962C8B-B14F-4D97-AF65-F5344CB8AC3E}">
        <p14:creationId xmlns:p14="http://schemas.microsoft.com/office/powerpoint/2010/main" val="3609594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90DCCFB1-E080-874C-8E2A-A847CB931A25}" type="slidenum">
              <a:rPr lang="de-DE" smtClean="0"/>
              <a:t>9</a:t>
            </a:fld>
            <a:endParaRPr lang="de-DE"/>
          </a:p>
        </p:txBody>
      </p:sp>
    </p:spTree>
    <p:extLst>
      <p:ext uri="{BB962C8B-B14F-4D97-AF65-F5344CB8AC3E}">
        <p14:creationId xmlns:p14="http://schemas.microsoft.com/office/powerpoint/2010/main" val="1275324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90DCCFB1-E080-874C-8E2A-A847CB931A25}" type="slidenum">
              <a:rPr lang="de-DE" smtClean="0"/>
              <a:t>10</a:t>
            </a:fld>
            <a:endParaRPr lang="de-DE"/>
          </a:p>
        </p:txBody>
      </p:sp>
    </p:spTree>
    <p:extLst>
      <p:ext uri="{BB962C8B-B14F-4D97-AF65-F5344CB8AC3E}">
        <p14:creationId xmlns:p14="http://schemas.microsoft.com/office/powerpoint/2010/main" val="3122732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4EA79-10AA-9F41-B2B5-DFE8458B834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E"/>
          </a:p>
        </p:txBody>
      </p:sp>
      <p:sp>
        <p:nvSpPr>
          <p:cNvPr id="3" name="Subtitle 2">
            <a:extLst>
              <a:ext uri="{FF2B5EF4-FFF2-40B4-BE49-F238E27FC236}">
                <a16:creationId xmlns:a16="http://schemas.microsoft.com/office/drawing/2014/main" id="{1F3290A0-9FC8-EA48-BF73-0C8F245243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E"/>
          </a:p>
        </p:txBody>
      </p:sp>
      <p:sp>
        <p:nvSpPr>
          <p:cNvPr id="4" name="Date Placeholder 3">
            <a:extLst>
              <a:ext uri="{FF2B5EF4-FFF2-40B4-BE49-F238E27FC236}">
                <a16:creationId xmlns:a16="http://schemas.microsoft.com/office/drawing/2014/main" id="{C2425469-9FDE-2A45-8405-1B3F196E6E43}"/>
              </a:ext>
            </a:extLst>
          </p:cNvPr>
          <p:cNvSpPr>
            <a:spLocks noGrp="1"/>
          </p:cNvSpPr>
          <p:nvPr>
            <p:ph type="dt" sz="half" idx="10"/>
          </p:nvPr>
        </p:nvSpPr>
        <p:spPr/>
        <p:txBody>
          <a:bodyPr/>
          <a:lstStyle/>
          <a:p>
            <a:fld id="{95227687-50AC-2B48-9699-D2A695033B0B}" type="datetimeFigureOut">
              <a:rPr lang="en-DE" smtClean="0"/>
              <a:t>13.09.20</a:t>
            </a:fld>
            <a:endParaRPr lang="en-DE"/>
          </a:p>
        </p:txBody>
      </p:sp>
      <p:sp>
        <p:nvSpPr>
          <p:cNvPr id="5" name="Footer Placeholder 4">
            <a:extLst>
              <a:ext uri="{FF2B5EF4-FFF2-40B4-BE49-F238E27FC236}">
                <a16:creationId xmlns:a16="http://schemas.microsoft.com/office/drawing/2014/main" id="{6F2D262C-7702-FE44-AC1B-4DEB47166F25}"/>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28C54102-5F59-C641-A8D0-8881BDE95F90}"/>
              </a:ext>
            </a:extLst>
          </p:cNvPr>
          <p:cNvSpPr>
            <a:spLocks noGrp="1"/>
          </p:cNvSpPr>
          <p:nvPr>
            <p:ph type="sldNum" sz="quarter" idx="12"/>
          </p:nvPr>
        </p:nvSpPr>
        <p:spPr/>
        <p:txBody>
          <a:bodyPr/>
          <a:lstStyle/>
          <a:p>
            <a:fld id="{17238BA1-9A52-2647-9088-526592336D58}" type="slidenum">
              <a:rPr lang="en-DE" smtClean="0"/>
              <a:t>‹#›</a:t>
            </a:fld>
            <a:endParaRPr lang="en-DE"/>
          </a:p>
        </p:txBody>
      </p:sp>
    </p:spTree>
    <p:extLst>
      <p:ext uri="{BB962C8B-B14F-4D97-AF65-F5344CB8AC3E}">
        <p14:creationId xmlns:p14="http://schemas.microsoft.com/office/powerpoint/2010/main" val="2021781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23A87-79FB-424D-A198-40DC6A247581}"/>
              </a:ext>
            </a:extLst>
          </p:cNvPr>
          <p:cNvSpPr>
            <a:spLocks noGrp="1"/>
          </p:cNvSpPr>
          <p:nvPr>
            <p:ph type="title"/>
          </p:nvPr>
        </p:nvSpPr>
        <p:spPr/>
        <p:txBody>
          <a:bodyPr/>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4B466AB0-4CE3-A14C-BD93-F61D8E1A555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D1E32255-4A34-9B4F-A00C-88C302ACFDE2}"/>
              </a:ext>
            </a:extLst>
          </p:cNvPr>
          <p:cNvSpPr>
            <a:spLocks noGrp="1"/>
          </p:cNvSpPr>
          <p:nvPr>
            <p:ph type="dt" sz="half" idx="10"/>
          </p:nvPr>
        </p:nvSpPr>
        <p:spPr/>
        <p:txBody>
          <a:bodyPr/>
          <a:lstStyle/>
          <a:p>
            <a:fld id="{95227687-50AC-2B48-9699-D2A695033B0B}" type="datetimeFigureOut">
              <a:rPr lang="en-DE" smtClean="0"/>
              <a:t>13.09.20</a:t>
            </a:fld>
            <a:endParaRPr lang="en-DE"/>
          </a:p>
        </p:txBody>
      </p:sp>
      <p:sp>
        <p:nvSpPr>
          <p:cNvPr id="5" name="Footer Placeholder 4">
            <a:extLst>
              <a:ext uri="{FF2B5EF4-FFF2-40B4-BE49-F238E27FC236}">
                <a16:creationId xmlns:a16="http://schemas.microsoft.com/office/drawing/2014/main" id="{F5B02E7E-505E-8349-A91D-B0AB991D4571}"/>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8BFFB85C-61C6-4243-90E2-6723C0880A6A}"/>
              </a:ext>
            </a:extLst>
          </p:cNvPr>
          <p:cNvSpPr>
            <a:spLocks noGrp="1"/>
          </p:cNvSpPr>
          <p:nvPr>
            <p:ph type="sldNum" sz="quarter" idx="12"/>
          </p:nvPr>
        </p:nvSpPr>
        <p:spPr/>
        <p:txBody>
          <a:bodyPr/>
          <a:lstStyle/>
          <a:p>
            <a:fld id="{17238BA1-9A52-2647-9088-526592336D58}" type="slidenum">
              <a:rPr lang="en-DE" smtClean="0"/>
              <a:t>‹#›</a:t>
            </a:fld>
            <a:endParaRPr lang="en-DE"/>
          </a:p>
        </p:txBody>
      </p:sp>
    </p:spTree>
    <p:extLst>
      <p:ext uri="{BB962C8B-B14F-4D97-AF65-F5344CB8AC3E}">
        <p14:creationId xmlns:p14="http://schemas.microsoft.com/office/powerpoint/2010/main" val="2528267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4D41C3-709A-D640-BA48-35E3E38A036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4FB9BCBD-83DF-9344-906F-DAFF73A0321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96296827-8763-234B-A62B-14E28C670A9D}"/>
              </a:ext>
            </a:extLst>
          </p:cNvPr>
          <p:cNvSpPr>
            <a:spLocks noGrp="1"/>
          </p:cNvSpPr>
          <p:nvPr>
            <p:ph type="dt" sz="half" idx="10"/>
          </p:nvPr>
        </p:nvSpPr>
        <p:spPr/>
        <p:txBody>
          <a:bodyPr/>
          <a:lstStyle/>
          <a:p>
            <a:fld id="{95227687-50AC-2B48-9699-D2A695033B0B}" type="datetimeFigureOut">
              <a:rPr lang="en-DE" smtClean="0"/>
              <a:t>13.09.20</a:t>
            </a:fld>
            <a:endParaRPr lang="en-DE"/>
          </a:p>
        </p:txBody>
      </p:sp>
      <p:sp>
        <p:nvSpPr>
          <p:cNvPr id="5" name="Footer Placeholder 4">
            <a:extLst>
              <a:ext uri="{FF2B5EF4-FFF2-40B4-BE49-F238E27FC236}">
                <a16:creationId xmlns:a16="http://schemas.microsoft.com/office/drawing/2014/main" id="{6E38CDC7-47D4-E84B-841E-553AB357CFC0}"/>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46331F9B-E536-614B-BE14-3C8C261BBE35}"/>
              </a:ext>
            </a:extLst>
          </p:cNvPr>
          <p:cNvSpPr>
            <a:spLocks noGrp="1"/>
          </p:cNvSpPr>
          <p:nvPr>
            <p:ph type="sldNum" sz="quarter" idx="12"/>
          </p:nvPr>
        </p:nvSpPr>
        <p:spPr/>
        <p:txBody>
          <a:bodyPr/>
          <a:lstStyle/>
          <a:p>
            <a:fld id="{17238BA1-9A52-2647-9088-526592336D58}" type="slidenum">
              <a:rPr lang="en-DE" smtClean="0"/>
              <a:t>‹#›</a:t>
            </a:fld>
            <a:endParaRPr lang="en-DE"/>
          </a:p>
        </p:txBody>
      </p:sp>
    </p:spTree>
    <p:extLst>
      <p:ext uri="{BB962C8B-B14F-4D97-AF65-F5344CB8AC3E}">
        <p14:creationId xmlns:p14="http://schemas.microsoft.com/office/powerpoint/2010/main" val="11324821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r>
              <a:rPr lang="en-US"/>
              <a:t>14 April 2020</a:t>
            </a:r>
          </a:p>
        </p:txBody>
      </p:sp>
      <p:sp>
        <p:nvSpPr>
          <p:cNvPr id="5" name="Footer Placeholder 4"/>
          <p:cNvSpPr>
            <a:spLocks noGrp="1"/>
          </p:cNvSpPr>
          <p:nvPr>
            <p:ph type="ftr" sz="quarter" idx="11"/>
          </p:nvPr>
        </p:nvSpPr>
        <p:spPr/>
        <p:txBody>
          <a:bodyPr/>
          <a:lstStyle/>
          <a:p>
            <a:r>
              <a:rPr lang="en-US"/>
              <a:t>Towards Query Logs for Privacy Studies: On Deriving Search Queries from Questions</a:t>
            </a:r>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3C79DA2A-28FA-48BA-8FFF-FF85E14EEF84}" type="slidenum">
              <a:rPr lang="en-US" smtClean="0"/>
              <a:t>‹#›</a:t>
            </a:fld>
            <a:endParaRPr lang="en-US"/>
          </a:p>
        </p:txBody>
      </p:sp>
    </p:spTree>
    <p:extLst>
      <p:ext uri="{BB962C8B-B14F-4D97-AF65-F5344CB8AC3E}">
        <p14:creationId xmlns:p14="http://schemas.microsoft.com/office/powerpoint/2010/main" val="33958591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14 April 2020</a:t>
            </a:r>
          </a:p>
        </p:txBody>
      </p:sp>
      <p:sp>
        <p:nvSpPr>
          <p:cNvPr id="5" name="Footer Placeholder 4"/>
          <p:cNvSpPr>
            <a:spLocks noGrp="1"/>
          </p:cNvSpPr>
          <p:nvPr>
            <p:ph type="ftr" sz="quarter" idx="11"/>
          </p:nvPr>
        </p:nvSpPr>
        <p:spPr/>
        <p:txBody>
          <a:bodyPr/>
          <a:lstStyle/>
          <a:p>
            <a:r>
              <a:rPr lang="en-US"/>
              <a:t>Towards Query Logs for Privacy Studies: On Deriving Search Queries from Questions</a:t>
            </a:r>
          </a:p>
        </p:txBody>
      </p:sp>
      <p:sp>
        <p:nvSpPr>
          <p:cNvPr id="6" name="Slide Number Placeholder 5"/>
          <p:cNvSpPr>
            <a:spLocks noGrp="1"/>
          </p:cNvSpPr>
          <p:nvPr>
            <p:ph type="sldNum" sz="quarter" idx="12"/>
          </p:nvPr>
        </p:nvSpPr>
        <p:spPr/>
        <p:txBody>
          <a:bodyPr/>
          <a:lstStyle/>
          <a:p>
            <a:fld id="{3C79DA2A-28FA-48BA-8FFF-FF85E14EEF84}" type="slidenum">
              <a:rPr lang="en-US" smtClean="0"/>
              <a:t>‹#›</a:t>
            </a:fld>
            <a:endParaRPr lang="en-US"/>
          </a:p>
        </p:txBody>
      </p:sp>
    </p:spTree>
    <p:extLst>
      <p:ext uri="{BB962C8B-B14F-4D97-AF65-F5344CB8AC3E}">
        <p14:creationId xmlns:p14="http://schemas.microsoft.com/office/powerpoint/2010/main" val="11544491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r>
              <a:rPr lang="en-US"/>
              <a:t>14 April 2020</a:t>
            </a:r>
          </a:p>
        </p:txBody>
      </p:sp>
      <p:sp>
        <p:nvSpPr>
          <p:cNvPr id="5" name="Footer Placeholder 4"/>
          <p:cNvSpPr>
            <a:spLocks noGrp="1"/>
          </p:cNvSpPr>
          <p:nvPr>
            <p:ph type="ftr" sz="quarter" idx="11"/>
          </p:nvPr>
        </p:nvSpPr>
        <p:spPr>
          <a:xfrm>
            <a:off x="2182708" y="6272784"/>
            <a:ext cx="6327648" cy="365125"/>
          </a:xfrm>
        </p:spPr>
        <p:txBody>
          <a:bodyPr/>
          <a:lstStyle/>
          <a:p>
            <a:r>
              <a:rPr lang="en-US"/>
              <a:t>Towards Query Logs for Privacy Studies: On Deriving Search Queries from Questions</a:t>
            </a:r>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3C79DA2A-28FA-48BA-8FFF-FF85E14EEF84}" type="slidenum">
              <a:rPr lang="en-US" smtClean="0"/>
              <a:t>‹#›</a:t>
            </a:fld>
            <a:endParaRPr lang="en-US"/>
          </a:p>
        </p:txBody>
      </p:sp>
    </p:spTree>
    <p:extLst>
      <p:ext uri="{BB962C8B-B14F-4D97-AF65-F5344CB8AC3E}">
        <p14:creationId xmlns:p14="http://schemas.microsoft.com/office/powerpoint/2010/main" val="33952910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14 April 2020</a:t>
            </a:r>
          </a:p>
        </p:txBody>
      </p:sp>
      <p:sp>
        <p:nvSpPr>
          <p:cNvPr id="6" name="Footer Placeholder 5"/>
          <p:cNvSpPr>
            <a:spLocks noGrp="1"/>
          </p:cNvSpPr>
          <p:nvPr>
            <p:ph type="ftr" sz="quarter" idx="11"/>
          </p:nvPr>
        </p:nvSpPr>
        <p:spPr/>
        <p:txBody>
          <a:bodyPr/>
          <a:lstStyle/>
          <a:p>
            <a:r>
              <a:rPr lang="en-US"/>
              <a:t>Towards Query Logs for Privacy Studies: On Deriving Search Queries from Questions</a:t>
            </a:r>
          </a:p>
        </p:txBody>
      </p:sp>
      <p:sp>
        <p:nvSpPr>
          <p:cNvPr id="7" name="Slide Number Placeholder 6"/>
          <p:cNvSpPr>
            <a:spLocks noGrp="1"/>
          </p:cNvSpPr>
          <p:nvPr>
            <p:ph type="sldNum" sz="quarter" idx="12"/>
          </p:nvPr>
        </p:nvSpPr>
        <p:spPr/>
        <p:txBody>
          <a:bodyPr/>
          <a:lstStyle/>
          <a:p>
            <a:fld id="{3C79DA2A-28FA-48BA-8FFF-FF85E14EEF84}" type="slidenum">
              <a:rPr lang="en-US" smtClean="0"/>
              <a:t>‹#›</a:t>
            </a:fld>
            <a:endParaRPr lang="en-US"/>
          </a:p>
        </p:txBody>
      </p:sp>
    </p:spTree>
    <p:extLst>
      <p:ext uri="{BB962C8B-B14F-4D97-AF65-F5344CB8AC3E}">
        <p14:creationId xmlns:p14="http://schemas.microsoft.com/office/powerpoint/2010/main" val="15153058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14 April 2020</a:t>
            </a:r>
          </a:p>
        </p:txBody>
      </p:sp>
      <p:sp>
        <p:nvSpPr>
          <p:cNvPr id="8" name="Footer Placeholder 7"/>
          <p:cNvSpPr>
            <a:spLocks noGrp="1"/>
          </p:cNvSpPr>
          <p:nvPr>
            <p:ph type="ftr" sz="quarter" idx="11"/>
          </p:nvPr>
        </p:nvSpPr>
        <p:spPr/>
        <p:txBody>
          <a:bodyPr/>
          <a:lstStyle/>
          <a:p>
            <a:r>
              <a:rPr lang="en-US"/>
              <a:t>Towards Query Logs for Privacy Studies: On Deriving Search Queries from Questions</a:t>
            </a:r>
          </a:p>
        </p:txBody>
      </p:sp>
      <p:sp>
        <p:nvSpPr>
          <p:cNvPr id="9" name="Slide Number Placeholder 8"/>
          <p:cNvSpPr>
            <a:spLocks noGrp="1"/>
          </p:cNvSpPr>
          <p:nvPr>
            <p:ph type="sldNum" sz="quarter" idx="12"/>
          </p:nvPr>
        </p:nvSpPr>
        <p:spPr/>
        <p:txBody>
          <a:bodyPr/>
          <a:lstStyle/>
          <a:p>
            <a:fld id="{3C79DA2A-28FA-48BA-8FFF-FF85E14EEF84}" type="slidenum">
              <a:rPr lang="en-US" smtClean="0"/>
              <a:t>‹#›</a:t>
            </a:fld>
            <a:endParaRPr lang="en-US"/>
          </a:p>
        </p:txBody>
      </p:sp>
    </p:spTree>
    <p:extLst>
      <p:ext uri="{BB962C8B-B14F-4D97-AF65-F5344CB8AC3E}">
        <p14:creationId xmlns:p14="http://schemas.microsoft.com/office/powerpoint/2010/main" val="8186383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14 April 2020</a:t>
            </a:r>
          </a:p>
        </p:txBody>
      </p:sp>
      <p:sp>
        <p:nvSpPr>
          <p:cNvPr id="4" name="Footer Placeholder 3"/>
          <p:cNvSpPr>
            <a:spLocks noGrp="1"/>
          </p:cNvSpPr>
          <p:nvPr>
            <p:ph type="ftr" sz="quarter" idx="11"/>
          </p:nvPr>
        </p:nvSpPr>
        <p:spPr/>
        <p:txBody>
          <a:bodyPr/>
          <a:lstStyle/>
          <a:p>
            <a:r>
              <a:rPr lang="en-US"/>
              <a:t>Towards Query Logs for Privacy Studies: On Deriving Search Queries from Questions</a:t>
            </a:r>
          </a:p>
        </p:txBody>
      </p:sp>
      <p:sp>
        <p:nvSpPr>
          <p:cNvPr id="5" name="Slide Number Placeholder 4"/>
          <p:cNvSpPr>
            <a:spLocks noGrp="1"/>
          </p:cNvSpPr>
          <p:nvPr>
            <p:ph type="sldNum" sz="quarter" idx="12"/>
          </p:nvPr>
        </p:nvSpPr>
        <p:spPr/>
        <p:txBody>
          <a:bodyPr/>
          <a:lstStyle/>
          <a:p>
            <a:fld id="{3C79DA2A-28FA-48BA-8FFF-FF85E14EEF84}" type="slidenum">
              <a:rPr lang="en-US" smtClean="0"/>
              <a:t>‹#›</a:t>
            </a:fld>
            <a:endParaRPr lang="en-US"/>
          </a:p>
        </p:txBody>
      </p:sp>
    </p:spTree>
    <p:extLst>
      <p:ext uri="{BB962C8B-B14F-4D97-AF65-F5344CB8AC3E}">
        <p14:creationId xmlns:p14="http://schemas.microsoft.com/office/powerpoint/2010/main" val="2619646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14 April 2020</a:t>
            </a:r>
          </a:p>
        </p:txBody>
      </p:sp>
      <p:sp>
        <p:nvSpPr>
          <p:cNvPr id="3" name="Footer Placeholder 2"/>
          <p:cNvSpPr>
            <a:spLocks noGrp="1"/>
          </p:cNvSpPr>
          <p:nvPr>
            <p:ph type="ftr" sz="quarter" idx="11"/>
          </p:nvPr>
        </p:nvSpPr>
        <p:spPr/>
        <p:txBody>
          <a:bodyPr/>
          <a:lstStyle/>
          <a:p>
            <a:r>
              <a:rPr lang="en-US"/>
              <a:t>Towards Query Logs for Privacy Studies: On Deriving Search Queries from Questions</a:t>
            </a:r>
          </a:p>
        </p:txBody>
      </p:sp>
      <p:sp>
        <p:nvSpPr>
          <p:cNvPr id="4" name="Slide Number Placeholder 3"/>
          <p:cNvSpPr>
            <a:spLocks noGrp="1"/>
          </p:cNvSpPr>
          <p:nvPr>
            <p:ph type="sldNum" sz="quarter" idx="12"/>
          </p:nvPr>
        </p:nvSpPr>
        <p:spPr/>
        <p:txBody>
          <a:bodyPr/>
          <a:lstStyle/>
          <a:p>
            <a:fld id="{3C79DA2A-28FA-48BA-8FFF-FF85E14EEF84}" type="slidenum">
              <a:rPr lang="en-US" smtClean="0"/>
              <a:t>‹#›</a:t>
            </a:fld>
            <a:endParaRPr lang="en-US"/>
          </a:p>
        </p:txBody>
      </p:sp>
    </p:spTree>
    <p:extLst>
      <p:ext uri="{BB962C8B-B14F-4D97-AF65-F5344CB8AC3E}">
        <p14:creationId xmlns:p14="http://schemas.microsoft.com/office/powerpoint/2010/main" val="16862166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a:t>14 April 2020</a:t>
            </a:r>
          </a:p>
        </p:txBody>
      </p:sp>
      <p:sp>
        <p:nvSpPr>
          <p:cNvPr id="6" name="Footer Placeholder 5"/>
          <p:cNvSpPr>
            <a:spLocks noGrp="1"/>
          </p:cNvSpPr>
          <p:nvPr>
            <p:ph type="ftr" sz="quarter" idx="11"/>
          </p:nvPr>
        </p:nvSpPr>
        <p:spPr/>
        <p:txBody>
          <a:bodyPr/>
          <a:lstStyle/>
          <a:p>
            <a:r>
              <a:rPr lang="en-US"/>
              <a:t>Towards Query Logs for Privacy Studies: On Deriving Search Queries from Questions</a:t>
            </a:r>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3C79DA2A-28FA-48BA-8FFF-FF85E14EEF84}" type="slidenum">
              <a:rPr lang="en-US" smtClean="0"/>
              <a:t>‹#›</a:t>
            </a:fld>
            <a:endParaRPr lang="en-US"/>
          </a:p>
        </p:txBody>
      </p:sp>
    </p:spTree>
    <p:extLst>
      <p:ext uri="{BB962C8B-B14F-4D97-AF65-F5344CB8AC3E}">
        <p14:creationId xmlns:p14="http://schemas.microsoft.com/office/powerpoint/2010/main" val="1824693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66096-1A59-2648-9DA9-88DC7674549D}"/>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798DD0D8-92B7-3046-9309-999CD2B03B7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96D822BB-F7D1-2040-922C-6AA9768D2F7F}"/>
              </a:ext>
            </a:extLst>
          </p:cNvPr>
          <p:cNvSpPr>
            <a:spLocks noGrp="1"/>
          </p:cNvSpPr>
          <p:nvPr>
            <p:ph type="dt" sz="half" idx="10"/>
          </p:nvPr>
        </p:nvSpPr>
        <p:spPr/>
        <p:txBody>
          <a:bodyPr/>
          <a:lstStyle/>
          <a:p>
            <a:fld id="{95227687-50AC-2B48-9699-D2A695033B0B}" type="datetimeFigureOut">
              <a:rPr lang="en-DE" smtClean="0"/>
              <a:t>13.09.20</a:t>
            </a:fld>
            <a:endParaRPr lang="en-DE"/>
          </a:p>
        </p:txBody>
      </p:sp>
      <p:sp>
        <p:nvSpPr>
          <p:cNvPr id="5" name="Footer Placeholder 4">
            <a:extLst>
              <a:ext uri="{FF2B5EF4-FFF2-40B4-BE49-F238E27FC236}">
                <a16:creationId xmlns:a16="http://schemas.microsoft.com/office/drawing/2014/main" id="{75F3E9C9-E129-B749-BE70-B606BE4137E7}"/>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59E3960A-A212-7F43-B4E4-151FEC7CB8A9}"/>
              </a:ext>
            </a:extLst>
          </p:cNvPr>
          <p:cNvSpPr>
            <a:spLocks noGrp="1"/>
          </p:cNvSpPr>
          <p:nvPr>
            <p:ph type="sldNum" sz="quarter" idx="12"/>
          </p:nvPr>
        </p:nvSpPr>
        <p:spPr/>
        <p:txBody>
          <a:bodyPr/>
          <a:lstStyle/>
          <a:p>
            <a:fld id="{17238BA1-9A52-2647-9088-526592336D58}" type="slidenum">
              <a:rPr lang="en-DE" smtClean="0"/>
              <a:t>‹#›</a:t>
            </a:fld>
            <a:endParaRPr lang="en-DE"/>
          </a:p>
        </p:txBody>
      </p:sp>
    </p:spTree>
    <p:extLst>
      <p:ext uri="{BB962C8B-B14F-4D97-AF65-F5344CB8AC3E}">
        <p14:creationId xmlns:p14="http://schemas.microsoft.com/office/powerpoint/2010/main" val="29590811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a:t>14 April 2020</a:t>
            </a:r>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3C79DA2A-28FA-48BA-8FFF-FF85E14EEF84}" type="slidenum">
              <a:rPr lang="en-US" smtClean="0"/>
              <a:t>‹#›</a:t>
            </a:fld>
            <a:endParaRPr lang="en-US"/>
          </a:p>
        </p:txBody>
      </p:sp>
    </p:spTree>
    <p:extLst>
      <p:ext uri="{BB962C8B-B14F-4D97-AF65-F5344CB8AC3E}">
        <p14:creationId xmlns:p14="http://schemas.microsoft.com/office/powerpoint/2010/main" val="30342952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14 April 2020</a:t>
            </a:r>
          </a:p>
        </p:txBody>
      </p:sp>
      <p:sp>
        <p:nvSpPr>
          <p:cNvPr id="5" name="Footer Placeholder 4"/>
          <p:cNvSpPr>
            <a:spLocks noGrp="1"/>
          </p:cNvSpPr>
          <p:nvPr>
            <p:ph type="ftr" sz="quarter" idx="11"/>
          </p:nvPr>
        </p:nvSpPr>
        <p:spPr/>
        <p:txBody>
          <a:bodyPr/>
          <a:lstStyle/>
          <a:p>
            <a:r>
              <a:rPr lang="en-US"/>
              <a:t>Towards Query Logs for Privacy Studies: On Deriving Search Queries from Questions</a:t>
            </a:r>
          </a:p>
        </p:txBody>
      </p:sp>
      <p:sp>
        <p:nvSpPr>
          <p:cNvPr id="6" name="Slide Number Placeholder 5"/>
          <p:cNvSpPr>
            <a:spLocks noGrp="1"/>
          </p:cNvSpPr>
          <p:nvPr>
            <p:ph type="sldNum" sz="quarter" idx="12"/>
          </p:nvPr>
        </p:nvSpPr>
        <p:spPr/>
        <p:txBody>
          <a:bodyPr/>
          <a:lstStyle/>
          <a:p>
            <a:fld id="{3C79DA2A-28FA-48BA-8FFF-FF85E14EEF84}" type="slidenum">
              <a:rPr lang="en-US" smtClean="0"/>
              <a:t>‹#›</a:t>
            </a:fld>
            <a:endParaRPr lang="en-US"/>
          </a:p>
        </p:txBody>
      </p:sp>
    </p:spTree>
    <p:extLst>
      <p:ext uri="{BB962C8B-B14F-4D97-AF65-F5344CB8AC3E}">
        <p14:creationId xmlns:p14="http://schemas.microsoft.com/office/powerpoint/2010/main" val="31058296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14 April 2020</a:t>
            </a:r>
          </a:p>
        </p:txBody>
      </p:sp>
      <p:sp>
        <p:nvSpPr>
          <p:cNvPr id="5" name="Footer Placeholder 4"/>
          <p:cNvSpPr>
            <a:spLocks noGrp="1"/>
          </p:cNvSpPr>
          <p:nvPr>
            <p:ph type="ftr" sz="quarter" idx="11"/>
          </p:nvPr>
        </p:nvSpPr>
        <p:spPr/>
        <p:txBody>
          <a:bodyPr/>
          <a:lstStyle/>
          <a:p>
            <a:r>
              <a:rPr lang="en-US"/>
              <a:t>Towards Query Logs for Privacy Studies: On Deriving Search Queries from Questions</a:t>
            </a:r>
          </a:p>
        </p:txBody>
      </p:sp>
      <p:sp>
        <p:nvSpPr>
          <p:cNvPr id="6" name="Slide Number Placeholder 5"/>
          <p:cNvSpPr>
            <a:spLocks noGrp="1"/>
          </p:cNvSpPr>
          <p:nvPr>
            <p:ph type="sldNum" sz="quarter" idx="12"/>
          </p:nvPr>
        </p:nvSpPr>
        <p:spPr/>
        <p:txBody>
          <a:bodyPr/>
          <a:lstStyle/>
          <a:p>
            <a:fld id="{3C79DA2A-28FA-48BA-8FFF-FF85E14EEF84}" type="slidenum">
              <a:rPr lang="en-US" smtClean="0"/>
              <a:t>‹#›</a:t>
            </a:fld>
            <a:endParaRPr lang="en-US"/>
          </a:p>
        </p:txBody>
      </p:sp>
    </p:spTree>
    <p:extLst>
      <p:ext uri="{BB962C8B-B14F-4D97-AF65-F5344CB8AC3E}">
        <p14:creationId xmlns:p14="http://schemas.microsoft.com/office/powerpoint/2010/main" val="1444056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6D07B-EC69-2944-B625-EFD62EB0842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E"/>
          </a:p>
        </p:txBody>
      </p:sp>
      <p:sp>
        <p:nvSpPr>
          <p:cNvPr id="3" name="Text Placeholder 2">
            <a:extLst>
              <a:ext uri="{FF2B5EF4-FFF2-40B4-BE49-F238E27FC236}">
                <a16:creationId xmlns:a16="http://schemas.microsoft.com/office/drawing/2014/main" id="{E3C48D11-D862-E04A-8E76-BDC63D9553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A7FC295-60D0-F945-8A10-3EA6D716F9B1}"/>
              </a:ext>
            </a:extLst>
          </p:cNvPr>
          <p:cNvSpPr>
            <a:spLocks noGrp="1"/>
          </p:cNvSpPr>
          <p:nvPr>
            <p:ph type="dt" sz="half" idx="10"/>
          </p:nvPr>
        </p:nvSpPr>
        <p:spPr/>
        <p:txBody>
          <a:bodyPr/>
          <a:lstStyle/>
          <a:p>
            <a:fld id="{95227687-50AC-2B48-9699-D2A695033B0B}" type="datetimeFigureOut">
              <a:rPr lang="en-DE" smtClean="0"/>
              <a:t>13.09.20</a:t>
            </a:fld>
            <a:endParaRPr lang="en-DE"/>
          </a:p>
        </p:txBody>
      </p:sp>
      <p:sp>
        <p:nvSpPr>
          <p:cNvPr id="5" name="Footer Placeholder 4">
            <a:extLst>
              <a:ext uri="{FF2B5EF4-FFF2-40B4-BE49-F238E27FC236}">
                <a16:creationId xmlns:a16="http://schemas.microsoft.com/office/drawing/2014/main" id="{149CD331-EF22-E442-BB97-EA4F4A5ACFA0}"/>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80008F5A-5000-6A43-8B04-99E91DFD9B8F}"/>
              </a:ext>
            </a:extLst>
          </p:cNvPr>
          <p:cNvSpPr>
            <a:spLocks noGrp="1"/>
          </p:cNvSpPr>
          <p:nvPr>
            <p:ph type="sldNum" sz="quarter" idx="12"/>
          </p:nvPr>
        </p:nvSpPr>
        <p:spPr/>
        <p:txBody>
          <a:bodyPr/>
          <a:lstStyle/>
          <a:p>
            <a:fld id="{17238BA1-9A52-2647-9088-526592336D58}" type="slidenum">
              <a:rPr lang="en-DE" smtClean="0"/>
              <a:t>‹#›</a:t>
            </a:fld>
            <a:endParaRPr lang="en-DE"/>
          </a:p>
        </p:txBody>
      </p:sp>
    </p:spTree>
    <p:extLst>
      <p:ext uri="{BB962C8B-B14F-4D97-AF65-F5344CB8AC3E}">
        <p14:creationId xmlns:p14="http://schemas.microsoft.com/office/powerpoint/2010/main" val="2112379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8E565-8317-F54C-8237-9B294DE04B67}"/>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07DE0551-E9CF-D742-87F4-92E982118C1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Content Placeholder 3">
            <a:extLst>
              <a:ext uri="{FF2B5EF4-FFF2-40B4-BE49-F238E27FC236}">
                <a16:creationId xmlns:a16="http://schemas.microsoft.com/office/drawing/2014/main" id="{C151FDBB-4931-F74C-8789-93D028F32D1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Date Placeholder 4">
            <a:extLst>
              <a:ext uri="{FF2B5EF4-FFF2-40B4-BE49-F238E27FC236}">
                <a16:creationId xmlns:a16="http://schemas.microsoft.com/office/drawing/2014/main" id="{7CE55F43-3EE5-7F46-BC64-F4E921E9340C}"/>
              </a:ext>
            </a:extLst>
          </p:cNvPr>
          <p:cNvSpPr>
            <a:spLocks noGrp="1"/>
          </p:cNvSpPr>
          <p:nvPr>
            <p:ph type="dt" sz="half" idx="10"/>
          </p:nvPr>
        </p:nvSpPr>
        <p:spPr/>
        <p:txBody>
          <a:bodyPr/>
          <a:lstStyle/>
          <a:p>
            <a:fld id="{95227687-50AC-2B48-9699-D2A695033B0B}" type="datetimeFigureOut">
              <a:rPr lang="en-DE" smtClean="0"/>
              <a:t>13.09.20</a:t>
            </a:fld>
            <a:endParaRPr lang="en-DE"/>
          </a:p>
        </p:txBody>
      </p:sp>
      <p:sp>
        <p:nvSpPr>
          <p:cNvPr id="6" name="Footer Placeholder 5">
            <a:extLst>
              <a:ext uri="{FF2B5EF4-FFF2-40B4-BE49-F238E27FC236}">
                <a16:creationId xmlns:a16="http://schemas.microsoft.com/office/drawing/2014/main" id="{E17819CE-48F3-CE47-99C9-086EF9F34B4A}"/>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3925F851-B621-4D42-AC6F-3B3DDE229151}"/>
              </a:ext>
            </a:extLst>
          </p:cNvPr>
          <p:cNvSpPr>
            <a:spLocks noGrp="1"/>
          </p:cNvSpPr>
          <p:nvPr>
            <p:ph type="sldNum" sz="quarter" idx="12"/>
          </p:nvPr>
        </p:nvSpPr>
        <p:spPr/>
        <p:txBody>
          <a:bodyPr/>
          <a:lstStyle/>
          <a:p>
            <a:fld id="{17238BA1-9A52-2647-9088-526592336D58}" type="slidenum">
              <a:rPr lang="en-DE" smtClean="0"/>
              <a:t>‹#›</a:t>
            </a:fld>
            <a:endParaRPr lang="en-DE"/>
          </a:p>
        </p:txBody>
      </p:sp>
    </p:spTree>
    <p:extLst>
      <p:ext uri="{BB962C8B-B14F-4D97-AF65-F5344CB8AC3E}">
        <p14:creationId xmlns:p14="http://schemas.microsoft.com/office/powerpoint/2010/main" val="2616734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40792-C03F-FA45-8B86-505D694E4713}"/>
              </a:ext>
            </a:extLst>
          </p:cNvPr>
          <p:cNvSpPr>
            <a:spLocks noGrp="1"/>
          </p:cNvSpPr>
          <p:nvPr>
            <p:ph type="title"/>
          </p:nvPr>
        </p:nvSpPr>
        <p:spPr>
          <a:xfrm>
            <a:off x="839788" y="365125"/>
            <a:ext cx="10515600" cy="1325563"/>
          </a:xfrm>
        </p:spPr>
        <p:txBody>
          <a:bodyPr/>
          <a:lstStyle/>
          <a:p>
            <a:r>
              <a:rPr lang="en-GB"/>
              <a:t>Click to edit Master title style</a:t>
            </a:r>
            <a:endParaRPr lang="en-DE"/>
          </a:p>
        </p:txBody>
      </p:sp>
      <p:sp>
        <p:nvSpPr>
          <p:cNvPr id="3" name="Text Placeholder 2">
            <a:extLst>
              <a:ext uri="{FF2B5EF4-FFF2-40B4-BE49-F238E27FC236}">
                <a16:creationId xmlns:a16="http://schemas.microsoft.com/office/drawing/2014/main" id="{D5F34BA1-66E5-A244-9761-DDB4A662F0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EB67433-5343-C04F-BCFB-69182A9094E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Text Placeholder 4">
            <a:extLst>
              <a:ext uri="{FF2B5EF4-FFF2-40B4-BE49-F238E27FC236}">
                <a16:creationId xmlns:a16="http://schemas.microsoft.com/office/drawing/2014/main" id="{2BF45E34-7306-5B4F-9630-0C5841FB69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5CF3768-68CF-8C42-924A-5B306674662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7" name="Date Placeholder 6">
            <a:extLst>
              <a:ext uri="{FF2B5EF4-FFF2-40B4-BE49-F238E27FC236}">
                <a16:creationId xmlns:a16="http://schemas.microsoft.com/office/drawing/2014/main" id="{EBA5B66D-83E5-2A44-9F39-279DD7334066}"/>
              </a:ext>
            </a:extLst>
          </p:cNvPr>
          <p:cNvSpPr>
            <a:spLocks noGrp="1"/>
          </p:cNvSpPr>
          <p:nvPr>
            <p:ph type="dt" sz="half" idx="10"/>
          </p:nvPr>
        </p:nvSpPr>
        <p:spPr/>
        <p:txBody>
          <a:bodyPr/>
          <a:lstStyle/>
          <a:p>
            <a:fld id="{95227687-50AC-2B48-9699-D2A695033B0B}" type="datetimeFigureOut">
              <a:rPr lang="en-DE" smtClean="0"/>
              <a:t>13.09.20</a:t>
            </a:fld>
            <a:endParaRPr lang="en-DE"/>
          </a:p>
        </p:txBody>
      </p:sp>
      <p:sp>
        <p:nvSpPr>
          <p:cNvPr id="8" name="Footer Placeholder 7">
            <a:extLst>
              <a:ext uri="{FF2B5EF4-FFF2-40B4-BE49-F238E27FC236}">
                <a16:creationId xmlns:a16="http://schemas.microsoft.com/office/drawing/2014/main" id="{F595BB1E-7632-CC45-83C7-6A43F3BA5EA0}"/>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C6B0AEE7-014E-FF4C-B45E-452DB12571D3}"/>
              </a:ext>
            </a:extLst>
          </p:cNvPr>
          <p:cNvSpPr>
            <a:spLocks noGrp="1"/>
          </p:cNvSpPr>
          <p:nvPr>
            <p:ph type="sldNum" sz="quarter" idx="12"/>
          </p:nvPr>
        </p:nvSpPr>
        <p:spPr/>
        <p:txBody>
          <a:bodyPr/>
          <a:lstStyle/>
          <a:p>
            <a:fld id="{17238BA1-9A52-2647-9088-526592336D58}" type="slidenum">
              <a:rPr lang="en-DE" smtClean="0"/>
              <a:t>‹#›</a:t>
            </a:fld>
            <a:endParaRPr lang="en-DE"/>
          </a:p>
        </p:txBody>
      </p:sp>
    </p:spTree>
    <p:extLst>
      <p:ext uri="{BB962C8B-B14F-4D97-AF65-F5344CB8AC3E}">
        <p14:creationId xmlns:p14="http://schemas.microsoft.com/office/powerpoint/2010/main" val="1521652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FDFFE-D03C-BA47-B9B9-6B0694D57978}"/>
              </a:ext>
            </a:extLst>
          </p:cNvPr>
          <p:cNvSpPr>
            <a:spLocks noGrp="1"/>
          </p:cNvSpPr>
          <p:nvPr>
            <p:ph type="title"/>
          </p:nvPr>
        </p:nvSpPr>
        <p:spPr/>
        <p:txBody>
          <a:bodyPr/>
          <a:lstStyle/>
          <a:p>
            <a:r>
              <a:rPr lang="en-GB"/>
              <a:t>Click to edit Master title style</a:t>
            </a:r>
            <a:endParaRPr lang="en-DE"/>
          </a:p>
        </p:txBody>
      </p:sp>
      <p:sp>
        <p:nvSpPr>
          <p:cNvPr id="3" name="Date Placeholder 2">
            <a:extLst>
              <a:ext uri="{FF2B5EF4-FFF2-40B4-BE49-F238E27FC236}">
                <a16:creationId xmlns:a16="http://schemas.microsoft.com/office/drawing/2014/main" id="{B7122F26-0BC2-9443-966F-1B7F4F945164}"/>
              </a:ext>
            </a:extLst>
          </p:cNvPr>
          <p:cNvSpPr>
            <a:spLocks noGrp="1"/>
          </p:cNvSpPr>
          <p:nvPr>
            <p:ph type="dt" sz="half" idx="10"/>
          </p:nvPr>
        </p:nvSpPr>
        <p:spPr/>
        <p:txBody>
          <a:bodyPr/>
          <a:lstStyle/>
          <a:p>
            <a:fld id="{95227687-50AC-2B48-9699-D2A695033B0B}" type="datetimeFigureOut">
              <a:rPr lang="en-DE" smtClean="0"/>
              <a:t>13.09.20</a:t>
            </a:fld>
            <a:endParaRPr lang="en-DE"/>
          </a:p>
        </p:txBody>
      </p:sp>
      <p:sp>
        <p:nvSpPr>
          <p:cNvPr id="4" name="Footer Placeholder 3">
            <a:extLst>
              <a:ext uri="{FF2B5EF4-FFF2-40B4-BE49-F238E27FC236}">
                <a16:creationId xmlns:a16="http://schemas.microsoft.com/office/drawing/2014/main" id="{2EED2D0D-7C20-9545-907F-66425EF78123}"/>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F283B5BF-FD74-3F47-B625-664AA940FD54}"/>
              </a:ext>
            </a:extLst>
          </p:cNvPr>
          <p:cNvSpPr>
            <a:spLocks noGrp="1"/>
          </p:cNvSpPr>
          <p:nvPr>
            <p:ph type="sldNum" sz="quarter" idx="12"/>
          </p:nvPr>
        </p:nvSpPr>
        <p:spPr/>
        <p:txBody>
          <a:bodyPr/>
          <a:lstStyle/>
          <a:p>
            <a:fld id="{17238BA1-9A52-2647-9088-526592336D58}" type="slidenum">
              <a:rPr lang="en-DE" smtClean="0"/>
              <a:t>‹#›</a:t>
            </a:fld>
            <a:endParaRPr lang="en-DE"/>
          </a:p>
        </p:txBody>
      </p:sp>
    </p:spTree>
    <p:extLst>
      <p:ext uri="{BB962C8B-B14F-4D97-AF65-F5344CB8AC3E}">
        <p14:creationId xmlns:p14="http://schemas.microsoft.com/office/powerpoint/2010/main" val="1530504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BF48CD-5E00-5242-9432-D76FC1C92748}"/>
              </a:ext>
            </a:extLst>
          </p:cNvPr>
          <p:cNvSpPr>
            <a:spLocks noGrp="1"/>
          </p:cNvSpPr>
          <p:nvPr>
            <p:ph type="dt" sz="half" idx="10"/>
          </p:nvPr>
        </p:nvSpPr>
        <p:spPr/>
        <p:txBody>
          <a:bodyPr/>
          <a:lstStyle/>
          <a:p>
            <a:fld id="{95227687-50AC-2B48-9699-D2A695033B0B}" type="datetimeFigureOut">
              <a:rPr lang="en-DE" smtClean="0"/>
              <a:t>13.09.20</a:t>
            </a:fld>
            <a:endParaRPr lang="en-DE"/>
          </a:p>
        </p:txBody>
      </p:sp>
      <p:sp>
        <p:nvSpPr>
          <p:cNvPr id="3" name="Footer Placeholder 2">
            <a:extLst>
              <a:ext uri="{FF2B5EF4-FFF2-40B4-BE49-F238E27FC236}">
                <a16:creationId xmlns:a16="http://schemas.microsoft.com/office/drawing/2014/main" id="{2FC157E1-EE53-C749-93FF-C466B37CA357}"/>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E6097AEC-BF37-044E-A912-7056432411B3}"/>
              </a:ext>
            </a:extLst>
          </p:cNvPr>
          <p:cNvSpPr>
            <a:spLocks noGrp="1"/>
          </p:cNvSpPr>
          <p:nvPr>
            <p:ph type="sldNum" sz="quarter" idx="12"/>
          </p:nvPr>
        </p:nvSpPr>
        <p:spPr/>
        <p:txBody>
          <a:bodyPr/>
          <a:lstStyle/>
          <a:p>
            <a:fld id="{17238BA1-9A52-2647-9088-526592336D58}" type="slidenum">
              <a:rPr lang="en-DE" smtClean="0"/>
              <a:t>‹#›</a:t>
            </a:fld>
            <a:endParaRPr lang="en-DE"/>
          </a:p>
        </p:txBody>
      </p:sp>
    </p:spTree>
    <p:extLst>
      <p:ext uri="{BB962C8B-B14F-4D97-AF65-F5344CB8AC3E}">
        <p14:creationId xmlns:p14="http://schemas.microsoft.com/office/powerpoint/2010/main" val="3030681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21E6-FC20-6742-B296-D0D82C2066E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Content Placeholder 2">
            <a:extLst>
              <a:ext uri="{FF2B5EF4-FFF2-40B4-BE49-F238E27FC236}">
                <a16:creationId xmlns:a16="http://schemas.microsoft.com/office/drawing/2014/main" id="{E374B99F-A8AF-D348-B983-D36B010C3E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Text Placeholder 3">
            <a:extLst>
              <a:ext uri="{FF2B5EF4-FFF2-40B4-BE49-F238E27FC236}">
                <a16:creationId xmlns:a16="http://schemas.microsoft.com/office/drawing/2014/main" id="{454E1354-01E3-EF4F-B607-940632FAD6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59C0F62-3D56-4241-8E56-AE92D1577353}"/>
              </a:ext>
            </a:extLst>
          </p:cNvPr>
          <p:cNvSpPr>
            <a:spLocks noGrp="1"/>
          </p:cNvSpPr>
          <p:nvPr>
            <p:ph type="dt" sz="half" idx="10"/>
          </p:nvPr>
        </p:nvSpPr>
        <p:spPr/>
        <p:txBody>
          <a:bodyPr/>
          <a:lstStyle/>
          <a:p>
            <a:fld id="{95227687-50AC-2B48-9699-D2A695033B0B}" type="datetimeFigureOut">
              <a:rPr lang="en-DE" smtClean="0"/>
              <a:t>13.09.20</a:t>
            </a:fld>
            <a:endParaRPr lang="en-DE"/>
          </a:p>
        </p:txBody>
      </p:sp>
      <p:sp>
        <p:nvSpPr>
          <p:cNvPr id="6" name="Footer Placeholder 5">
            <a:extLst>
              <a:ext uri="{FF2B5EF4-FFF2-40B4-BE49-F238E27FC236}">
                <a16:creationId xmlns:a16="http://schemas.microsoft.com/office/drawing/2014/main" id="{F0D6F0D0-E0BA-F44C-A2C9-9246B5BABEE7}"/>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27A78374-47E9-D240-A19C-4F732F81481F}"/>
              </a:ext>
            </a:extLst>
          </p:cNvPr>
          <p:cNvSpPr>
            <a:spLocks noGrp="1"/>
          </p:cNvSpPr>
          <p:nvPr>
            <p:ph type="sldNum" sz="quarter" idx="12"/>
          </p:nvPr>
        </p:nvSpPr>
        <p:spPr/>
        <p:txBody>
          <a:bodyPr/>
          <a:lstStyle/>
          <a:p>
            <a:fld id="{17238BA1-9A52-2647-9088-526592336D58}" type="slidenum">
              <a:rPr lang="en-DE" smtClean="0"/>
              <a:t>‹#›</a:t>
            </a:fld>
            <a:endParaRPr lang="en-DE"/>
          </a:p>
        </p:txBody>
      </p:sp>
    </p:spTree>
    <p:extLst>
      <p:ext uri="{BB962C8B-B14F-4D97-AF65-F5344CB8AC3E}">
        <p14:creationId xmlns:p14="http://schemas.microsoft.com/office/powerpoint/2010/main" val="1133509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7E9C3-B4DD-A24B-9943-1E2FFB198B0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Picture Placeholder 2">
            <a:extLst>
              <a:ext uri="{FF2B5EF4-FFF2-40B4-BE49-F238E27FC236}">
                <a16:creationId xmlns:a16="http://schemas.microsoft.com/office/drawing/2014/main" id="{8CF2EFDB-C5E5-E940-BAFD-966530B349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04970843-CB96-9645-9C3D-754EC341FD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652F8AB-016A-3B4C-BB0B-A4E8A1629EDC}"/>
              </a:ext>
            </a:extLst>
          </p:cNvPr>
          <p:cNvSpPr>
            <a:spLocks noGrp="1"/>
          </p:cNvSpPr>
          <p:nvPr>
            <p:ph type="dt" sz="half" idx="10"/>
          </p:nvPr>
        </p:nvSpPr>
        <p:spPr/>
        <p:txBody>
          <a:bodyPr/>
          <a:lstStyle/>
          <a:p>
            <a:fld id="{95227687-50AC-2B48-9699-D2A695033B0B}" type="datetimeFigureOut">
              <a:rPr lang="en-DE" smtClean="0"/>
              <a:t>13.09.20</a:t>
            </a:fld>
            <a:endParaRPr lang="en-DE"/>
          </a:p>
        </p:txBody>
      </p:sp>
      <p:sp>
        <p:nvSpPr>
          <p:cNvPr id="6" name="Footer Placeholder 5">
            <a:extLst>
              <a:ext uri="{FF2B5EF4-FFF2-40B4-BE49-F238E27FC236}">
                <a16:creationId xmlns:a16="http://schemas.microsoft.com/office/drawing/2014/main" id="{574914A5-8139-B643-A218-840F64377CF9}"/>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6FB2C2F7-0456-D946-907C-5F41E5125C46}"/>
              </a:ext>
            </a:extLst>
          </p:cNvPr>
          <p:cNvSpPr>
            <a:spLocks noGrp="1"/>
          </p:cNvSpPr>
          <p:nvPr>
            <p:ph type="sldNum" sz="quarter" idx="12"/>
          </p:nvPr>
        </p:nvSpPr>
        <p:spPr/>
        <p:txBody>
          <a:bodyPr/>
          <a:lstStyle/>
          <a:p>
            <a:fld id="{17238BA1-9A52-2647-9088-526592336D58}" type="slidenum">
              <a:rPr lang="en-DE" smtClean="0"/>
              <a:t>‹#›</a:t>
            </a:fld>
            <a:endParaRPr lang="en-DE"/>
          </a:p>
        </p:txBody>
      </p:sp>
    </p:spTree>
    <p:extLst>
      <p:ext uri="{BB962C8B-B14F-4D97-AF65-F5344CB8AC3E}">
        <p14:creationId xmlns:p14="http://schemas.microsoft.com/office/powerpoint/2010/main" val="4215052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7C889B-05DB-F949-AB9F-413867248C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E"/>
          </a:p>
        </p:txBody>
      </p:sp>
      <p:sp>
        <p:nvSpPr>
          <p:cNvPr id="3" name="Text Placeholder 2">
            <a:extLst>
              <a:ext uri="{FF2B5EF4-FFF2-40B4-BE49-F238E27FC236}">
                <a16:creationId xmlns:a16="http://schemas.microsoft.com/office/drawing/2014/main" id="{565A9991-1DAA-954F-B1EC-89E77A2E1C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5F4FCFF7-39E4-4A45-B7A1-93CB7165E5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227687-50AC-2B48-9699-D2A695033B0B}" type="datetimeFigureOut">
              <a:rPr lang="en-DE" smtClean="0"/>
              <a:t>13.09.20</a:t>
            </a:fld>
            <a:endParaRPr lang="en-DE"/>
          </a:p>
        </p:txBody>
      </p:sp>
      <p:sp>
        <p:nvSpPr>
          <p:cNvPr id="5" name="Footer Placeholder 4">
            <a:extLst>
              <a:ext uri="{FF2B5EF4-FFF2-40B4-BE49-F238E27FC236}">
                <a16:creationId xmlns:a16="http://schemas.microsoft.com/office/drawing/2014/main" id="{5C5E7BE8-3DCE-D24B-A42D-B7E4C81A32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31C258A7-DB20-E141-9C8D-87A695A287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38BA1-9A52-2647-9088-526592336D58}" type="slidenum">
              <a:rPr lang="en-DE" smtClean="0"/>
              <a:t>‹#›</a:t>
            </a:fld>
            <a:endParaRPr lang="en-DE"/>
          </a:p>
        </p:txBody>
      </p:sp>
    </p:spTree>
    <p:extLst>
      <p:ext uri="{BB962C8B-B14F-4D97-AF65-F5344CB8AC3E}">
        <p14:creationId xmlns:p14="http://schemas.microsoft.com/office/powerpoint/2010/main" val="3213576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r>
              <a:rPr lang="en-US"/>
              <a:t>14 April 2020</a:t>
            </a:r>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r>
              <a:rPr lang="en-US"/>
              <a:t>Towards Query Logs for Privacy Studies: On Deriving Search Queries from Questions</a:t>
            </a:r>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3C79DA2A-28FA-48BA-8FFF-FF85E14EEF84}" type="slidenum">
              <a:rPr lang="en-US" smtClean="0"/>
              <a:t>‹#›</a:t>
            </a:fld>
            <a:endParaRPr lang="en-US"/>
          </a:p>
        </p:txBody>
      </p:sp>
    </p:spTree>
    <p:extLst>
      <p:ext uri="{BB962C8B-B14F-4D97-AF65-F5344CB8AC3E}">
        <p14:creationId xmlns:p14="http://schemas.microsoft.com/office/powerpoint/2010/main" val="29583438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audio" Target="../media/media10.m4a"/><Relationship Id="rId7" Type="http://schemas.openxmlformats.org/officeDocument/2006/relationships/image" Target="../media/image11.svg"/><Relationship Id="rId12" Type="http://schemas.openxmlformats.org/officeDocument/2006/relationships/image" Target="../media/image5.png"/><Relationship Id="rId2" Type="http://schemas.microsoft.com/office/2007/relationships/media" Target="../media/media10.m4a"/><Relationship Id="rId1" Type="http://schemas.openxmlformats.org/officeDocument/2006/relationships/tags" Target="../tags/tag7.xml"/><Relationship Id="rId6" Type="http://schemas.openxmlformats.org/officeDocument/2006/relationships/image" Target="../media/image10.png"/><Relationship Id="rId11" Type="http://schemas.openxmlformats.org/officeDocument/2006/relationships/image" Target="../media/image14.emf"/><Relationship Id="rId5" Type="http://schemas.openxmlformats.org/officeDocument/2006/relationships/notesSlide" Target="../notesSlides/notesSlide9.xml"/><Relationship Id="rId10" Type="http://schemas.openxmlformats.org/officeDocument/2006/relationships/image" Target="../media/image13.emf"/><Relationship Id="rId4" Type="http://schemas.openxmlformats.org/officeDocument/2006/relationships/slideLayout" Target="../slideLayouts/slideLayout2.xml"/><Relationship Id="rId9" Type="http://schemas.openxmlformats.org/officeDocument/2006/relationships/image" Target="../media/image12.jpe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2.m4a"/><Relationship Id="rId7" Type="http://schemas.openxmlformats.org/officeDocument/2006/relationships/image" Target="../media/image7.sv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notesSlide" Target="../notesSlides/notesSlide1.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5.png"/><Relationship Id="rId2" Type="http://schemas.microsoft.com/office/2007/relationships/media" Target="../media/media5.m4a"/><Relationship Id="rId1" Type="http://schemas.openxmlformats.org/officeDocument/2006/relationships/tags" Target="../tags/tag2.xml"/><Relationship Id="rId6" Type="http://schemas.openxmlformats.org/officeDocument/2006/relationships/image" Target="../media/image8.emf"/><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4.xml"/><Relationship Id="rId6" Type="http://schemas.openxmlformats.org/officeDocument/2006/relationships/image" Target="../media/image5.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5.png"/><Relationship Id="rId2" Type="http://schemas.microsoft.com/office/2007/relationships/media" Target="../media/media8.m4a"/><Relationship Id="rId1" Type="http://schemas.openxmlformats.org/officeDocument/2006/relationships/tags" Target="../tags/tag5.xml"/><Relationship Id="rId6" Type="http://schemas.openxmlformats.org/officeDocument/2006/relationships/image" Target="../media/image9.emf"/><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audio" Target="../media/media9.m4a"/><Relationship Id="rId7" Type="http://schemas.openxmlformats.org/officeDocument/2006/relationships/image" Target="../media/image10.png"/><Relationship Id="rId2" Type="http://schemas.microsoft.com/office/2007/relationships/media" Target="../media/media9.m4a"/><Relationship Id="rId1" Type="http://schemas.openxmlformats.org/officeDocument/2006/relationships/tags" Target="../tags/tag6.xml"/><Relationship Id="rId6" Type="http://schemas.openxmlformats.org/officeDocument/2006/relationships/image" Target="../media/image8.emf"/><Relationship Id="rId5" Type="http://schemas.openxmlformats.org/officeDocument/2006/relationships/notesSlide" Target="../notesSlides/notesSlide8.xml"/><Relationship Id="rId10"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9EDCBA-9372-7748-BF90-FE5EDDA0A4F5}"/>
              </a:ext>
            </a:extLst>
          </p:cNvPr>
          <p:cNvSpPr/>
          <p:nvPr/>
        </p:nvSpPr>
        <p:spPr>
          <a:xfrm>
            <a:off x="-139721" y="1962780"/>
            <a:ext cx="12477107" cy="1814200"/>
          </a:xfrm>
          <a:prstGeom prst="rect">
            <a:avLst/>
          </a:prstGeom>
          <a:solidFill>
            <a:srgbClr val="DEE7FB">
              <a:alpha val="70588"/>
            </a:srgbClr>
          </a:solidFill>
          <a:ln w="571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D094EDE7-CD3F-9D42-ACAA-5792EFDDA5FA}"/>
              </a:ext>
            </a:extLst>
          </p:cNvPr>
          <p:cNvSpPr>
            <a:spLocks noGrp="1"/>
          </p:cNvSpPr>
          <p:nvPr>
            <p:ph type="title"/>
          </p:nvPr>
        </p:nvSpPr>
        <p:spPr>
          <a:xfrm>
            <a:off x="3496049" y="1562022"/>
            <a:ext cx="10515600" cy="2852737"/>
          </a:xfrm>
        </p:spPr>
        <p:txBody>
          <a:bodyPr/>
          <a:lstStyle/>
          <a:p>
            <a:r>
              <a:rPr lang="en-GB" sz="5000" dirty="0"/>
              <a:t>Interpretability and Feedback</a:t>
            </a:r>
            <a:endParaRPr lang="en-GB" dirty="0"/>
          </a:p>
        </p:txBody>
      </p:sp>
      <p:pic>
        <p:nvPicPr>
          <p:cNvPr id="3" name="Audio 2">
            <a:hlinkClick r:id="" action="ppaction://media"/>
            <a:extLst>
              <a:ext uri="{FF2B5EF4-FFF2-40B4-BE49-F238E27FC236}">
                <a16:creationId xmlns:a16="http://schemas.microsoft.com/office/drawing/2014/main" id="{7426CD54-C0DB-4B5A-A9B7-218D86EDC67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2615913934"/>
      </p:ext>
    </p:extLst>
  </p:cSld>
  <p:clrMapOvr>
    <a:masterClrMapping/>
  </p:clrMapOvr>
  <mc:AlternateContent xmlns:mc="http://schemas.openxmlformats.org/markup-compatibility/2006" xmlns:p14="http://schemas.microsoft.com/office/powerpoint/2010/main">
    <mc:Choice Requires="p14">
      <p:transition spd="slow" p14:dur="2000" advTm="10342"/>
    </mc:Choice>
    <mc:Fallback xmlns="">
      <p:transition spd="slow" advTm="103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phic 26" descr="User">
            <a:extLst>
              <a:ext uri="{FF2B5EF4-FFF2-40B4-BE49-F238E27FC236}">
                <a16:creationId xmlns:a16="http://schemas.microsoft.com/office/drawing/2014/main" id="{31F3C488-B4C6-AE47-9407-0F024520DBB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89063" y="3830183"/>
            <a:ext cx="914400" cy="914400"/>
          </a:xfrm>
          <a:prstGeom prst="rect">
            <a:avLst/>
          </a:prstGeom>
        </p:spPr>
      </p:pic>
      <p:sp>
        <p:nvSpPr>
          <p:cNvPr id="2" name="Title 1">
            <a:extLst>
              <a:ext uri="{FF2B5EF4-FFF2-40B4-BE49-F238E27FC236}">
                <a16:creationId xmlns:a16="http://schemas.microsoft.com/office/drawing/2014/main" id="{53B493B0-B94E-784C-816D-576AD86AA075}"/>
              </a:ext>
            </a:extLst>
          </p:cNvPr>
          <p:cNvSpPr>
            <a:spLocks noGrp="1"/>
          </p:cNvSpPr>
          <p:nvPr>
            <p:ph type="title"/>
          </p:nvPr>
        </p:nvSpPr>
        <p:spPr>
          <a:xfrm>
            <a:off x="312907" y="204525"/>
            <a:ext cx="10515600" cy="1325563"/>
          </a:xfrm>
        </p:spPr>
        <p:txBody>
          <a:bodyPr/>
          <a:lstStyle/>
          <a:p>
            <a:r>
              <a:rPr lang="en-GB" cap="none" dirty="0">
                <a:latin typeface="CMU Sans Serif Medium" panose="02000603000000000000" pitchFamily="2" charset="0"/>
                <a:ea typeface="CMU Sans Serif Medium" panose="02000603000000000000" pitchFamily="2" charset="0"/>
                <a:cs typeface="CMU Sans Serif Medium" panose="02000603000000000000" pitchFamily="2" charset="0"/>
              </a:rPr>
              <a:t>Credibility Validation</a:t>
            </a:r>
          </a:p>
        </p:txBody>
      </p:sp>
      <p:sp>
        <p:nvSpPr>
          <p:cNvPr id="8" name="TextBox 7">
            <a:extLst>
              <a:ext uri="{FF2B5EF4-FFF2-40B4-BE49-F238E27FC236}">
                <a16:creationId xmlns:a16="http://schemas.microsoft.com/office/drawing/2014/main" id="{96037DF0-1627-0C43-9AB6-5C41FC0C07B0}"/>
              </a:ext>
            </a:extLst>
          </p:cNvPr>
          <p:cNvSpPr txBox="1"/>
          <p:nvPr/>
        </p:nvSpPr>
        <p:spPr>
          <a:xfrm>
            <a:off x="9153297" y="174711"/>
            <a:ext cx="2962349" cy="276999"/>
          </a:xfrm>
          <a:prstGeom prst="rect">
            <a:avLst/>
          </a:prstGeom>
          <a:noFill/>
        </p:spPr>
        <p:txBody>
          <a:bodyPr wrap="none" rtlCol="0">
            <a:spAutoFit/>
          </a:bodyPr>
          <a:lstStyle/>
          <a:p>
            <a:r>
              <a:rPr lang="en-US" sz="1200" dirty="0">
                <a:solidFill>
                  <a:srgbClr val="C00000"/>
                </a:solidFill>
              </a:rPr>
              <a:t>[</a:t>
            </a:r>
            <a:r>
              <a:rPr lang="en-US" sz="1200" dirty="0" err="1">
                <a:solidFill>
                  <a:srgbClr val="C00000"/>
                </a:solidFill>
              </a:rPr>
              <a:t>Kratzwald</a:t>
            </a:r>
            <a:r>
              <a:rPr lang="en-US" sz="1200" dirty="0">
                <a:solidFill>
                  <a:srgbClr val="C00000"/>
                </a:solidFill>
              </a:rPr>
              <a:t> &amp; </a:t>
            </a:r>
            <a:r>
              <a:rPr lang="en-US" sz="1200" dirty="0" err="1">
                <a:solidFill>
                  <a:srgbClr val="C00000"/>
                </a:solidFill>
              </a:rPr>
              <a:t>Feuerriegel</a:t>
            </a:r>
            <a:r>
              <a:rPr lang="en-US" sz="1200" dirty="0">
                <a:solidFill>
                  <a:srgbClr val="C00000"/>
                </a:solidFill>
              </a:rPr>
              <a:t>, </a:t>
            </a:r>
            <a:r>
              <a:rPr lang="en-US" sz="1200" dirty="0" err="1">
                <a:solidFill>
                  <a:srgbClr val="C00000"/>
                </a:solidFill>
              </a:rPr>
              <a:t>WebConf</a:t>
            </a:r>
            <a:r>
              <a:rPr lang="en-US" sz="1200" dirty="0">
                <a:solidFill>
                  <a:srgbClr val="C00000"/>
                </a:solidFill>
              </a:rPr>
              <a:t> ‘19]</a:t>
            </a:r>
          </a:p>
        </p:txBody>
      </p:sp>
      <p:sp>
        <p:nvSpPr>
          <p:cNvPr id="9" name="Date Placeholder 3">
            <a:extLst>
              <a:ext uri="{FF2B5EF4-FFF2-40B4-BE49-F238E27FC236}">
                <a16:creationId xmlns:a16="http://schemas.microsoft.com/office/drawing/2014/main" id="{4D2435C3-0A16-6346-9B8B-FB38CA4B2618}"/>
              </a:ext>
            </a:extLst>
          </p:cNvPr>
          <p:cNvSpPr txBox="1">
            <a:spLocks/>
          </p:cNvSpPr>
          <p:nvPr/>
        </p:nvSpPr>
        <p:spPr>
          <a:xfrm>
            <a:off x="9957816" y="6272784"/>
            <a:ext cx="1353312"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dirty="0">
                <a:solidFill>
                  <a:schemeClr val="tx1">
                    <a:lumMod val="50000"/>
                    <a:lumOff val="50000"/>
                  </a:schemeClr>
                </a:solidFill>
                <a:latin typeface="Proxima Nova Rg" panose="02000506030000020004" pitchFamily="50" charset="0"/>
              </a:rPr>
              <a:t>26 July 2020</a:t>
            </a:r>
          </a:p>
        </p:txBody>
      </p:sp>
      <p:sp>
        <p:nvSpPr>
          <p:cNvPr id="10" name="Footer Placeholder 4">
            <a:extLst>
              <a:ext uri="{FF2B5EF4-FFF2-40B4-BE49-F238E27FC236}">
                <a16:creationId xmlns:a16="http://schemas.microsoft.com/office/drawing/2014/main" id="{0814E1A8-BE67-0A43-855E-F1952C9A89E7}"/>
              </a:ext>
            </a:extLst>
          </p:cNvPr>
          <p:cNvSpPr txBox="1">
            <a:spLocks/>
          </p:cNvSpPr>
          <p:nvPr/>
        </p:nvSpPr>
        <p:spPr>
          <a:xfrm>
            <a:off x="457199" y="6272784"/>
            <a:ext cx="9500617"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dirty="0">
                <a:solidFill>
                  <a:schemeClr val="tx1">
                    <a:lumMod val="50000"/>
                    <a:lumOff val="50000"/>
                  </a:schemeClr>
                </a:solidFill>
                <a:latin typeface="Proxima Nova Rg" panose="02000506030000020004" pitchFamily="50" charset="0"/>
              </a:rPr>
              <a:t>Question Answering over Curated and Open Web Sources        R. Saha Roy and A. Anand	SIGIR 2020 Tutorial</a:t>
            </a:r>
          </a:p>
        </p:txBody>
      </p:sp>
      <p:sp>
        <p:nvSpPr>
          <p:cNvPr id="5" name="Rectangle 4">
            <a:extLst>
              <a:ext uri="{FF2B5EF4-FFF2-40B4-BE49-F238E27FC236}">
                <a16:creationId xmlns:a16="http://schemas.microsoft.com/office/drawing/2014/main" id="{F589A58C-8F7E-664D-89EA-95CCBEBF976F}"/>
              </a:ext>
            </a:extLst>
          </p:cNvPr>
          <p:cNvSpPr/>
          <p:nvPr/>
        </p:nvSpPr>
        <p:spPr>
          <a:xfrm>
            <a:off x="1257921" y="1633051"/>
            <a:ext cx="1535075" cy="110390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rgbClr val="002060"/>
                </a:solidFill>
              </a:rPr>
              <a:t>Training dataset</a:t>
            </a:r>
          </a:p>
        </p:txBody>
      </p:sp>
      <p:pic>
        <p:nvPicPr>
          <p:cNvPr id="31" name="Picture 30">
            <a:extLst>
              <a:ext uri="{FF2B5EF4-FFF2-40B4-BE49-F238E27FC236}">
                <a16:creationId xmlns:a16="http://schemas.microsoft.com/office/drawing/2014/main" id="{83BEBD7E-5F02-2843-84E3-B5E89CE228D0}"/>
              </a:ext>
            </a:extLst>
          </p:cNvPr>
          <p:cNvPicPr>
            <a:picLocks noChangeAspect="1"/>
          </p:cNvPicPr>
          <p:nvPr/>
        </p:nvPicPr>
        <p:blipFill>
          <a:blip r:embed="rId8"/>
          <a:stretch>
            <a:fillRect/>
          </a:stretch>
        </p:blipFill>
        <p:spPr>
          <a:xfrm>
            <a:off x="4946262" y="1641005"/>
            <a:ext cx="5625276" cy="118366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cxnSp>
        <p:nvCxnSpPr>
          <p:cNvPr id="32" name="Straight Arrow Connector 31">
            <a:extLst>
              <a:ext uri="{FF2B5EF4-FFF2-40B4-BE49-F238E27FC236}">
                <a16:creationId xmlns:a16="http://schemas.microsoft.com/office/drawing/2014/main" id="{4308BED9-6C56-024C-A8C1-E990BAE039D8}"/>
              </a:ext>
            </a:extLst>
          </p:cNvPr>
          <p:cNvCxnSpPr>
            <a:cxnSpLocks/>
            <a:stCxn id="5" idx="3"/>
          </p:cNvCxnSpPr>
          <p:nvPr/>
        </p:nvCxnSpPr>
        <p:spPr>
          <a:xfrm>
            <a:off x="2792996" y="2185004"/>
            <a:ext cx="2094272" cy="0"/>
          </a:xfrm>
          <a:prstGeom prst="straightConnector1">
            <a:avLst/>
          </a:prstGeom>
          <a:ln w="571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E4C72A1-3F5D-8443-A16E-D784C15F0BE2}"/>
              </a:ext>
            </a:extLst>
          </p:cNvPr>
          <p:cNvSpPr txBox="1"/>
          <p:nvPr/>
        </p:nvSpPr>
        <p:spPr>
          <a:xfrm>
            <a:off x="6977917" y="1148612"/>
            <a:ext cx="780983" cy="307777"/>
          </a:xfrm>
          <a:prstGeom prst="rect">
            <a:avLst/>
          </a:prstGeom>
          <a:noFill/>
        </p:spPr>
        <p:txBody>
          <a:bodyPr wrap="none" rtlCol="0">
            <a:spAutoFit/>
          </a:bodyPr>
          <a:lstStyle/>
          <a:p>
            <a:r>
              <a:rPr lang="en-US" sz="1400" dirty="0"/>
              <a:t>Reader</a:t>
            </a:r>
          </a:p>
        </p:txBody>
      </p:sp>
      <p:cxnSp>
        <p:nvCxnSpPr>
          <p:cNvPr id="38" name="Straight Arrow Connector 37">
            <a:extLst>
              <a:ext uri="{FF2B5EF4-FFF2-40B4-BE49-F238E27FC236}">
                <a16:creationId xmlns:a16="http://schemas.microsoft.com/office/drawing/2014/main" id="{959AB910-E924-024B-B57A-775B9A5047F4}"/>
              </a:ext>
            </a:extLst>
          </p:cNvPr>
          <p:cNvCxnSpPr>
            <a:cxnSpLocks/>
          </p:cNvCxnSpPr>
          <p:nvPr/>
        </p:nvCxnSpPr>
        <p:spPr>
          <a:xfrm flipV="1">
            <a:off x="6859864" y="2880265"/>
            <a:ext cx="0" cy="816632"/>
          </a:xfrm>
          <a:prstGeom prst="straightConnector1">
            <a:avLst/>
          </a:prstGeom>
          <a:ln w="571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80BDA22-CA54-B64D-999E-31EF379656CE}"/>
              </a:ext>
            </a:extLst>
          </p:cNvPr>
          <p:cNvSpPr txBox="1"/>
          <p:nvPr/>
        </p:nvSpPr>
        <p:spPr>
          <a:xfrm>
            <a:off x="5455467" y="3067159"/>
            <a:ext cx="1140056" cy="369332"/>
          </a:xfrm>
          <a:prstGeom prst="rect">
            <a:avLst/>
          </a:prstGeom>
          <a:noFill/>
        </p:spPr>
        <p:txBody>
          <a:bodyPr wrap="none" rtlCol="0">
            <a:spAutoFit/>
          </a:bodyPr>
          <a:lstStyle/>
          <a:p>
            <a:r>
              <a:rPr lang="en-DE" dirty="0"/>
              <a:t>Question</a:t>
            </a:r>
          </a:p>
        </p:txBody>
      </p:sp>
      <p:cxnSp>
        <p:nvCxnSpPr>
          <p:cNvPr id="42" name="Straight Arrow Connector 41">
            <a:extLst>
              <a:ext uri="{FF2B5EF4-FFF2-40B4-BE49-F238E27FC236}">
                <a16:creationId xmlns:a16="http://schemas.microsoft.com/office/drawing/2014/main" id="{8746429F-BA12-7843-8F2B-27C1DC58C184}"/>
              </a:ext>
            </a:extLst>
          </p:cNvPr>
          <p:cNvCxnSpPr>
            <a:cxnSpLocks/>
          </p:cNvCxnSpPr>
          <p:nvPr/>
        </p:nvCxnSpPr>
        <p:spPr>
          <a:xfrm>
            <a:off x="7767504" y="2880265"/>
            <a:ext cx="0" cy="825181"/>
          </a:xfrm>
          <a:prstGeom prst="straightConnector1">
            <a:avLst/>
          </a:prstGeom>
          <a:ln w="571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03D8843-9471-A549-B5B2-7D1CC4908EA2}"/>
              </a:ext>
            </a:extLst>
          </p:cNvPr>
          <p:cNvSpPr txBox="1"/>
          <p:nvPr/>
        </p:nvSpPr>
        <p:spPr>
          <a:xfrm>
            <a:off x="8121152" y="3133424"/>
            <a:ext cx="986809" cy="369332"/>
          </a:xfrm>
          <a:prstGeom prst="rect">
            <a:avLst/>
          </a:prstGeom>
          <a:noFill/>
        </p:spPr>
        <p:txBody>
          <a:bodyPr wrap="none" rtlCol="0">
            <a:spAutoFit/>
          </a:bodyPr>
          <a:lstStyle/>
          <a:p>
            <a:r>
              <a:rPr lang="en-DE" dirty="0"/>
              <a:t>Answer</a:t>
            </a:r>
          </a:p>
        </p:txBody>
      </p:sp>
      <p:sp>
        <p:nvSpPr>
          <p:cNvPr id="47" name="Rectangle 46">
            <a:extLst>
              <a:ext uri="{FF2B5EF4-FFF2-40B4-BE49-F238E27FC236}">
                <a16:creationId xmlns:a16="http://schemas.microsoft.com/office/drawing/2014/main" id="{05C98EC5-22B3-864F-BB96-32B15C8EFB3D}"/>
              </a:ext>
            </a:extLst>
          </p:cNvPr>
          <p:cNvSpPr/>
          <p:nvPr/>
        </p:nvSpPr>
        <p:spPr>
          <a:xfrm>
            <a:off x="11022544" y="1741509"/>
            <a:ext cx="916308" cy="8869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200" dirty="0">
                <a:solidFill>
                  <a:srgbClr val="002060"/>
                </a:solidFill>
              </a:rPr>
              <a:t>Corpus</a:t>
            </a:r>
          </a:p>
        </p:txBody>
      </p:sp>
      <p:cxnSp>
        <p:nvCxnSpPr>
          <p:cNvPr id="49" name="Straight Arrow Connector 48">
            <a:extLst>
              <a:ext uri="{FF2B5EF4-FFF2-40B4-BE49-F238E27FC236}">
                <a16:creationId xmlns:a16="http://schemas.microsoft.com/office/drawing/2014/main" id="{E32D06CB-F80B-814B-BD65-8D4D46368E02}"/>
              </a:ext>
            </a:extLst>
          </p:cNvPr>
          <p:cNvCxnSpPr>
            <a:cxnSpLocks/>
          </p:cNvCxnSpPr>
          <p:nvPr/>
        </p:nvCxnSpPr>
        <p:spPr>
          <a:xfrm flipH="1">
            <a:off x="2792996" y="4219377"/>
            <a:ext cx="3613051" cy="0"/>
          </a:xfrm>
          <a:prstGeom prst="straightConnector1">
            <a:avLst/>
          </a:prstGeom>
          <a:ln w="571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A02D7F29-F6B5-BA47-9EB7-775A0BA40DF3}"/>
              </a:ext>
            </a:extLst>
          </p:cNvPr>
          <p:cNvSpPr/>
          <p:nvPr/>
        </p:nvSpPr>
        <p:spPr>
          <a:xfrm>
            <a:off x="1226365" y="3667424"/>
            <a:ext cx="1535075" cy="110390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rgbClr val="002060"/>
                </a:solidFill>
              </a:rPr>
              <a:t>Updated</a:t>
            </a:r>
          </a:p>
          <a:p>
            <a:pPr algn="ctr"/>
            <a:r>
              <a:rPr lang="en-DE" dirty="0">
                <a:solidFill>
                  <a:srgbClr val="002060"/>
                </a:solidFill>
              </a:rPr>
              <a:t>Training Data</a:t>
            </a:r>
          </a:p>
        </p:txBody>
      </p:sp>
      <p:cxnSp>
        <p:nvCxnSpPr>
          <p:cNvPr id="55" name="Straight Arrow Connector 54">
            <a:extLst>
              <a:ext uri="{FF2B5EF4-FFF2-40B4-BE49-F238E27FC236}">
                <a16:creationId xmlns:a16="http://schemas.microsoft.com/office/drawing/2014/main" id="{DB66B428-2182-A149-9B1A-9303A31C5A76}"/>
              </a:ext>
            </a:extLst>
          </p:cNvPr>
          <p:cNvCxnSpPr>
            <a:cxnSpLocks/>
          </p:cNvCxnSpPr>
          <p:nvPr/>
        </p:nvCxnSpPr>
        <p:spPr>
          <a:xfrm flipH="1" flipV="1">
            <a:off x="1993902" y="2805381"/>
            <a:ext cx="1" cy="704353"/>
          </a:xfrm>
          <a:prstGeom prst="straightConnector1">
            <a:avLst/>
          </a:prstGeom>
          <a:ln w="57150">
            <a:solidFill>
              <a:schemeClr val="tx1"/>
            </a:solidFill>
            <a:tailEnd type="stealth"/>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C13DD03F-05AE-BC47-8CCA-031CB982BDDA}"/>
              </a:ext>
            </a:extLst>
          </p:cNvPr>
          <p:cNvPicPr>
            <a:picLocks noChangeAspect="1"/>
          </p:cNvPicPr>
          <p:nvPr/>
        </p:nvPicPr>
        <p:blipFill rotWithShape="1">
          <a:blip r:embed="rId9"/>
          <a:srcRect l="19527" r="15603"/>
          <a:stretch/>
        </p:blipFill>
        <p:spPr>
          <a:xfrm>
            <a:off x="6645739" y="3807814"/>
            <a:ext cx="1445337" cy="1244600"/>
          </a:xfrm>
          <a:prstGeom prst="rect">
            <a:avLst/>
          </a:prstGeom>
        </p:spPr>
      </p:pic>
      <p:sp>
        <p:nvSpPr>
          <p:cNvPr id="23" name="Rounded Rectangle 22">
            <a:extLst>
              <a:ext uri="{FF2B5EF4-FFF2-40B4-BE49-F238E27FC236}">
                <a16:creationId xmlns:a16="http://schemas.microsoft.com/office/drawing/2014/main" id="{F01DD7B8-132A-C04C-B1DC-95653ADA2605}"/>
              </a:ext>
            </a:extLst>
          </p:cNvPr>
          <p:cNvSpPr/>
          <p:nvPr/>
        </p:nvSpPr>
        <p:spPr>
          <a:xfrm>
            <a:off x="3840132" y="3541994"/>
            <a:ext cx="1445338" cy="403706"/>
          </a:xfrm>
          <a:prstGeom prst="roundRect">
            <a:avLst/>
          </a:prstGeom>
          <a:solidFill>
            <a:srgbClr val="F8D78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Evaluate Feedback</a:t>
            </a:r>
          </a:p>
        </p:txBody>
      </p:sp>
      <p:sp>
        <p:nvSpPr>
          <p:cNvPr id="25" name="Rectangle 24">
            <a:extLst>
              <a:ext uri="{FF2B5EF4-FFF2-40B4-BE49-F238E27FC236}">
                <a16:creationId xmlns:a16="http://schemas.microsoft.com/office/drawing/2014/main" id="{32FC80EB-0A22-7546-B15F-2FC8970C2A64}"/>
              </a:ext>
            </a:extLst>
          </p:cNvPr>
          <p:cNvSpPr/>
          <p:nvPr/>
        </p:nvSpPr>
        <p:spPr>
          <a:xfrm>
            <a:off x="3002027" y="4490992"/>
            <a:ext cx="3404020" cy="1339700"/>
          </a:xfrm>
          <a:prstGeom prst="rect">
            <a:avLst/>
          </a:prstGeom>
          <a:solidFill>
            <a:srgbClr val="FEF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rgbClr val="C00000"/>
              </a:buClr>
            </a:pPr>
            <a:r>
              <a:rPr lang="en-DE" dirty="0">
                <a:solidFill>
                  <a:srgbClr val="C00000"/>
                </a:solidFill>
                <a:latin typeface="Proxima Nova" panose="02000506030000020004" pitchFamily="2" charset="0"/>
              </a:rPr>
              <a:t>Credibility Validation</a:t>
            </a:r>
          </a:p>
          <a:p>
            <a:pPr marL="285750" indent="-285750">
              <a:buClr>
                <a:srgbClr val="C00000"/>
              </a:buClr>
              <a:buFont typeface="Wingdings" pitchFamily="2" charset="2"/>
              <a:buChar char="§"/>
            </a:pPr>
            <a:r>
              <a:rPr lang="en-DE" sz="1200" dirty="0">
                <a:solidFill>
                  <a:schemeClr val="tx1"/>
                </a:solidFill>
                <a:latin typeface="Proxima Nova" panose="02000506030000020004" pitchFamily="2" charset="0"/>
              </a:rPr>
              <a:t>Use question and answer using restrictive semantics to find support documents</a:t>
            </a:r>
          </a:p>
          <a:p>
            <a:pPr marL="285750" indent="-285750">
              <a:buClr>
                <a:srgbClr val="C00000"/>
              </a:buClr>
              <a:buFont typeface="Wingdings" pitchFamily="2" charset="2"/>
              <a:buChar char="§"/>
            </a:pPr>
            <a:r>
              <a:rPr lang="en-GB" sz="1200" dirty="0">
                <a:solidFill>
                  <a:schemeClr val="tx1"/>
                </a:solidFill>
                <a:latin typeface="Proxima Nova" panose="02000506030000020004" pitchFamily="2" charset="0"/>
              </a:rPr>
              <a:t>Supported by reader – top-k reader docs</a:t>
            </a:r>
          </a:p>
          <a:p>
            <a:pPr marL="285750" indent="-285750">
              <a:buClr>
                <a:srgbClr val="C00000"/>
              </a:buClr>
              <a:buFont typeface="Wingdings" pitchFamily="2" charset="2"/>
              <a:buChar char="§"/>
            </a:pPr>
            <a:r>
              <a:rPr lang="en-GB" sz="1200" dirty="0">
                <a:solidFill>
                  <a:schemeClr val="tx1"/>
                </a:solidFill>
                <a:latin typeface="Proxima Nova" panose="02000506030000020004" pitchFamily="2" charset="0"/>
              </a:rPr>
              <a:t>L</a:t>
            </a:r>
            <a:r>
              <a:rPr lang="en-DE" sz="1200" dirty="0">
                <a:solidFill>
                  <a:schemeClr val="tx1"/>
                </a:solidFill>
                <a:latin typeface="Proxima Nova" panose="02000506030000020004" pitchFamily="2" charset="0"/>
              </a:rPr>
              <a:t>ength restrictions, NE restrictions</a:t>
            </a:r>
          </a:p>
        </p:txBody>
      </p:sp>
      <p:pic>
        <p:nvPicPr>
          <p:cNvPr id="7" name="Picture 6">
            <a:extLst>
              <a:ext uri="{FF2B5EF4-FFF2-40B4-BE49-F238E27FC236}">
                <a16:creationId xmlns:a16="http://schemas.microsoft.com/office/drawing/2014/main" id="{5B83CF32-386D-6B4F-B756-B4DAC76AC079}"/>
              </a:ext>
            </a:extLst>
          </p:cNvPr>
          <p:cNvPicPr>
            <a:picLocks noChangeAspect="1"/>
          </p:cNvPicPr>
          <p:nvPr/>
        </p:nvPicPr>
        <p:blipFill>
          <a:blip r:embed="rId10"/>
          <a:stretch>
            <a:fillRect/>
          </a:stretch>
        </p:blipFill>
        <p:spPr>
          <a:xfrm>
            <a:off x="8101721" y="3815912"/>
            <a:ext cx="2945203" cy="688489"/>
          </a:xfrm>
          <a:prstGeom prst="rect">
            <a:avLst/>
          </a:prstGeom>
        </p:spPr>
      </p:pic>
      <p:pic>
        <p:nvPicPr>
          <p:cNvPr id="11" name="Picture 10">
            <a:extLst>
              <a:ext uri="{FF2B5EF4-FFF2-40B4-BE49-F238E27FC236}">
                <a16:creationId xmlns:a16="http://schemas.microsoft.com/office/drawing/2014/main" id="{0D65B7F0-261C-6046-844A-8EF370B49D76}"/>
              </a:ext>
            </a:extLst>
          </p:cNvPr>
          <p:cNvPicPr>
            <a:picLocks noChangeAspect="1"/>
          </p:cNvPicPr>
          <p:nvPr/>
        </p:nvPicPr>
        <p:blipFill>
          <a:blip r:embed="rId11"/>
          <a:stretch>
            <a:fillRect/>
          </a:stretch>
        </p:blipFill>
        <p:spPr>
          <a:xfrm>
            <a:off x="9028245" y="4903684"/>
            <a:ext cx="3011377" cy="343403"/>
          </a:xfrm>
          <a:prstGeom prst="rect">
            <a:avLst/>
          </a:prstGeom>
        </p:spPr>
      </p:pic>
      <p:cxnSp>
        <p:nvCxnSpPr>
          <p:cNvPr id="24" name="Straight Arrow Connector 23">
            <a:extLst>
              <a:ext uri="{FF2B5EF4-FFF2-40B4-BE49-F238E27FC236}">
                <a16:creationId xmlns:a16="http://schemas.microsoft.com/office/drawing/2014/main" id="{64B6E2A2-698A-D64B-A732-6F9CA2D517DD}"/>
              </a:ext>
            </a:extLst>
          </p:cNvPr>
          <p:cNvCxnSpPr>
            <a:cxnSpLocks/>
          </p:cNvCxnSpPr>
          <p:nvPr/>
        </p:nvCxnSpPr>
        <p:spPr>
          <a:xfrm flipH="1">
            <a:off x="10634471" y="2185003"/>
            <a:ext cx="388073" cy="0"/>
          </a:xfrm>
          <a:prstGeom prst="straightConnector1">
            <a:avLst/>
          </a:prstGeom>
          <a:ln w="571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6" name="Slide Number Placeholder 4">
            <a:extLst>
              <a:ext uri="{FF2B5EF4-FFF2-40B4-BE49-F238E27FC236}">
                <a16:creationId xmlns:a16="http://schemas.microsoft.com/office/drawing/2014/main" id="{3A0B3B00-8308-2F4A-8565-338F21B39163}"/>
              </a:ext>
            </a:extLst>
          </p:cNvPr>
          <p:cNvSpPr>
            <a:spLocks noGrp="1"/>
          </p:cNvSpPr>
          <p:nvPr>
            <p:ph type="sldNum" sz="quarter" idx="12"/>
          </p:nvPr>
        </p:nvSpPr>
        <p:spPr>
          <a:xfrm>
            <a:off x="11311128" y="6272784"/>
            <a:ext cx="640080" cy="365125"/>
          </a:xfrm>
        </p:spPr>
        <p:txBody>
          <a:bodyPr/>
          <a:lstStyle/>
          <a:p>
            <a:fld id="{3C79DA2A-28FA-48BA-8FFF-FF85E14EEF84}" type="slidenum">
              <a:rPr lang="en-US" smtClean="0"/>
              <a:t>10</a:t>
            </a:fld>
            <a:endParaRPr lang="en-US" dirty="0"/>
          </a:p>
        </p:txBody>
      </p:sp>
      <p:pic>
        <p:nvPicPr>
          <p:cNvPr id="4" name="Audio 3">
            <a:hlinkClick r:id="" action="ppaction://media"/>
            <a:extLst>
              <a:ext uri="{FF2B5EF4-FFF2-40B4-BE49-F238E27FC236}">
                <a16:creationId xmlns:a16="http://schemas.microsoft.com/office/drawing/2014/main" id="{B9FE37AA-7D15-4DF1-B834-8C589163C566}"/>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734800" y="6400800"/>
            <a:ext cx="304800" cy="304800"/>
          </a:xfrm>
          <a:prstGeom prst="rect">
            <a:avLst/>
          </a:prstGeom>
        </p:spPr>
      </p:pic>
    </p:spTree>
    <p:custDataLst>
      <p:tags r:id="rId1"/>
    </p:custDataLst>
    <p:extLst>
      <p:ext uri="{BB962C8B-B14F-4D97-AF65-F5344CB8AC3E}">
        <p14:creationId xmlns:p14="http://schemas.microsoft.com/office/powerpoint/2010/main" val="784801627"/>
      </p:ext>
    </p:extLst>
  </p:cSld>
  <p:clrMapOvr>
    <a:masterClrMapping/>
  </p:clrMapOvr>
  <mc:AlternateContent xmlns:mc="http://schemas.openxmlformats.org/markup-compatibility/2006" xmlns:p14="http://schemas.microsoft.com/office/powerpoint/2010/main">
    <mc:Choice Requires="p14">
      <p:transition spd="slow" p14:dur="2000" advTm="91194"/>
    </mc:Choice>
    <mc:Fallback xmlns="">
      <p:transition spd="slow" advTm="911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4"/>
                </p:tgtEl>
              </p:cMediaNode>
            </p:audio>
          </p:childTnLst>
        </p:cTn>
      </p:par>
    </p:tnLst>
    <p:bldLst>
      <p:bldP spid="23" grpId="0" animBg="1"/>
      <p:bldP spid="2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493B0-B94E-784C-816D-576AD86AA075}"/>
              </a:ext>
            </a:extLst>
          </p:cNvPr>
          <p:cNvSpPr>
            <a:spLocks noGrp="1"/>
          </p:cNvSpPr>
          <p:nvPr>
            <p:ph type="title"/>
          </p:nvPr>
        </p:nvSpPr>
        <p:spPr>
          <a:xfrm>
            <a:off x="284209" y="75585"/>
            <a:ext cx="10515600" cy="1325563"/>
          </a:xfrm>
        </p:spPr>
        <p:txBody>
          <a:bodyPr>
            <a:normAutofit/>
          </a:bodyPr>
          <a:lstStyle/>
          <a:p>
            <a:r>
              <a:rPr lang="en-GB" sz="4000" cap="none" dirty="0">
                <a:latin typeface="CMU Sans Serif Medium" panose="02000603000000000000" pitchFamily="2" charset="0"/>
                <a:ea typeface="CMU Sans Serif Medium" panose="02000603000000000000" pitchFamily="2" charset="0"/>
                <a:cs typeface="CMU Sans Serif Medium" panose="02000603000000000000" pitchFamily="2" charset="0"/>
              </a:rPr>
              <a:t>Interpretability Landscape</a:t>
            </a:r>
          </a:p>
        </p:txBody>
      </p:sp>
      <p:sp>
        <p:nvSpPr>
          <p:cNvPr id="7" name="Date Placeholder 3">
            <a:extLst>
              <a:ext uri="{FF2B5EF4-FFF2-40B4-BE49-F238E27FC236}">
                <a16:creationId xmlns:a16="http://schemas.microsoft.com/office/drawing/2014/main" id="{AE992CFC-B435-D44D-B8B7-7C45DEB786DF}"/>
              </a:ext>
            </a:extLst>
          </p:cNvPr>
          <p:cNvSpPr txBox="1">
            <a:spLocks/>
          </p:cNvSpPr>
          <p:nvPr/>
        </p:nvSpPr>
        <p:spPr>
          <a:xfrm>
            <a:off x="9957816" y="6272784"/>
            <a:ext cx="1353312"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dirty="0">
                <a:solidFill>
                  <a:schemeClr val="tx1">
                    <a:lumMod val="50000"/>
                    <a:lumOff val="50000"/>
                  </a:schemeClr>
                </a:solidFill>
                <a:latin typeface="Proxima Nova Rg" panose="02000506030000020004" pitchFamily="50" charset="0"/>
              </a:rPr>
              <a:t>26 July 2020</a:t>
            </a:r>
          </a:p>
        </p:txBody>
      </p:sp>
      <p:sp>
        <p:nvSpPr>
          <p:cNvPr id="9" name="Footer Placeholder 4">
            <a:extLst>
              <a:ext uri="{FF2B5EF4-FFF2-40B4-BE49-F238E27FC236}">
                <a16:creationId xmlns:a16="http://schemas.microsoft.com/office/drawing/2014/main" id="{FD1B1EB1-62C8-6D46-A048-47BDBED36A3E}"/>
              </a:ext>
            </a:extLst>
          </p:cNvPr>
          <p:cNvSpPr txBox="1">
            <a:spLocks/>
          </p:cNvSpPr>
          <p:nvPr/>
        </p:nvSpPr>
        <p:spPr>
          <a:xfrm>
            <a:off x="457199" y="6272784"/>
            <a:ext cx="9500617"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dirty="0">
                <a:solidFill>
                  <a:schemeClr val="tx1">
                    <a:lumMod val="50000"/>
                    <a:lumOff val="50000"/>
                  </a:schemeClr>
                </a:solidFill>
                <a:latin typeface="Proxima Nova Rg" panose="02000506030000020004" pitchFamily="50" charset="0"/>
              </a:rPr>
              <a:t>Question Answering over Curated and Open Web Sources        R. Saha Roy and A. Anand	SIGIR 2020 Tutorial</a:t>
            </a:r>
          </a:p>
        </p:txBody>
      </p:sp>
      <p:sp>
        <p:nvSpPr>
          <p:cNvPr id="10" name="Slide Number Placeholder 4">
            <a:extLst>
              <a:ext uri="{FF2B5EF4-FFF2-40B4-BE49-F238E27FC236}">
                <a16:creationId xmlns:a16="http://schemas.microsoft.com/office/drawing/2014/main" id="{5BEA6210-C720-4F44-BC6B-6725306BBE19}"/>
              </a:ext>
            </a:extLst>
          </p:cNvPr>
          <p:cNvSpPr>
            <a:spLocks noGrp="1"/>
          </p:cNvSpPr>
          <p:nvPr>
            <p:ph type="sldNum" sz="quarter" idx="12"/>
          </p:nvPr>
        </p:nvSpPr>
        <p:spPr>
          <a:xfrm>
            <a:off x="11311128" y="6272784"/>
            <a:ext cx="640080" cy="365125"/>
          </a:xfrm>
        </p:spPr>
        <p:txBody>
          <a:bodyPr/>
          <a:lstStyle/>
          <a:p>
            <a:fld id="{3C79DA2A-28FA-48BA-8FFF-FF85E14EEF84}" type="slidenum">
              <a:rPr lang="en-US" smtClean="0"/>
              <a:t>2</a:t>
            </a:fld>
            <a:endParaRPr lang="en-US" dirty="0"/>
          </a:p>
        </p:txBody>
      </p:sp>
      <p:sp>
        <p:nvSpPr>
          <p:cNvPr id="13" name="Rectangle 12">
            <a:extLst>
              <a:ext uri="{FF2B5EF4-FFF2-40B4-BE49-F238E27FC236}">
                <a16:creationId xmlns:a16="http://schemas.microsoft.com/office/drawing/2014/main" id="{AF4CCA2E-7C4D-C343-9732-BF0AA74051F9}"/>
              </a:ext>
            </a:extLst>
          </p:cNvPr>
          <p:cNvSpPr/>
          <p:nvPr/>
        </p:nvSpPr>
        <p:spPr>
          <a:xfrm>
            <a:off x="2249904" y="1709911"/>
            <a:ext cx="2839454" cy="1948091"/>
          </a:xfrm>
          <a:prstGeom prst="rect">
            <a:avLst/>
          </a:prstGeom>
          <a:solidFill>
            <a:srgbClr val="FEF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DE" dirty="0">
              <a:solidFill>
                <a:srgbClr val="C00000"/>
              </a:solidFill>
              <a:latin typeface="Proxima Nova" panose="02000506030000020004" pitchFamily="2" charset="0"/>
            </a:endParaRPr>
          </a:p>
          <a:p>
            <a:pPr marL="285750" indent="-285750">
              <a:buFont typeface="Arial" panose="020B0604020202020204" pitchFamily="34" charset="0"/>
              <a:buChar char="•"/>
            </a:pPr>
            <a:r>
              <a:rPr lang="en-US" dirty="0">
                <a:solidFill>
                  <a:srgbClr val="C00000"/>
                </a:solidFill>
                <a:latin typeface="Proxima Nova" panose="02000506030000020004" pitchFamily="2" charset="0"/>
              </a:rPr>
              <a:t>LIME</a:t>
            </a:r>
          </a:p>
          <a:p>
            <a:pPr marL="285750" indent="-285750">
              <a:buFont typeface="Arial" panose="020B0604020202020204" pitchFamily="34" charset="0"/>
              <a:buChar char="•"/>
            </a:pPr>
            <a:r>
              <a:rPr lang="en-US" dirty="0">
                <a:solidFill>
                  <a:srgbClr val="C00000"/>
                </a:solidFill>
                <a:latin typeface="Proxima Nova" panose="02000506030000020004" pitchFamily="2" charset="0"/>
              </a:rPr>
              <a:t>SHAP</a:t>
            </a:r>
          </a:p>
          <a:p>
            <a:pPr marL="285750" indent="-285750">
              <a:buFont typeface="Arial" panose="020B0604020202020204" pitchFamily="34" charset="0"/>
              <a:buChar char="•"/>
            </a:pPr>
            <a:r>
              <a:rPr lang="en-US" dirty="0">
                <a:solidFill>
                  <a:srgbClr val="C00000"/>
                </a:solidFill>
                <a:latin typeface="Proxima Nova" panose="02000506030000020004" pitchFamily="2" charset="0"/>
              </a:rPr>
              <a:t>Instance-wise feature selection</a:t>
            </a:r>
            <a:endParaRPr lang="en-DE" dirty="0">
              <a:solidFill>
                <a:srgbClr val="C00000"/>
              </a:solidFill>
              <a:latin typeface="Proxima Nova" panose="02000506030000020004" pitchFamily="2" charset="0"/>
            </a:endParaRPr>
          </a:p>
          <a:p>
            <a:pPr marL="285750" indent="-285750">
              <a:buFont typeface="Arial" panose="020B0604020202020204" pitchFamily="34" charset="0"/>
              <a:buChar char="•"/>
            </a:pPr>
            <a:endParaRPr lang="en-DE" dirty="0">
              <a:solidFill>
                <a:srgbClr val="C00000"/>
              </a:solidFill>
              <a:latin typeface="Proxima Nova" panose="02000506030000020004" pitchFamily="2" charset="0"/>
            </a:endParaRPr>
          </a:p>
          <a:p>
            <a:pPr marL="285750" indent="-285750">
              <a:buFont typeface="Arial" panose="020B0604020202020204" pitchFamily="34" charset="0"/>
              <a:buChar char="•"/>
            </a:pPr>
            <a:endParaRPr lang="en-US" dirty="0">
              <a:solidFill>
                <a:schemeClr val="tx1"/>
              </a:solidFill>
              <a:latin typeface="Proxima Nova" panose="02000506030000020004" pitchFamily="2" charset="0"/>
            </a:endParaRPr>
          </a:p>
        </p:txBody>
      </p:sp>
      <p:sp>
        <p:nvSpPr>
          <p:cNvPr id="3" name="TextBox 2">
            <a:extLst>
              <a:ext uri="{FF2B5EF4-FFF2-40B4-BE49-F238E27FC236}">
                <a16:creationId xmlns:a16="http://schemas.microsoft.com/office/drawing/2014/main" id="{AD590722-647B-9D49-8339-B4544A5473CE}"/>
              </a:ext>
            </a:extLst>
          </p:cNvPr>
          <p:cNvSpPr txBox="1"/>
          <p:nvPr/>
        </p:nvSpPr>
        <p:spPr>
          <a:xfrm>
            <a:off x="2336964" y="1256483"/>
            <a:ext cx="2749022" cy="369332"/>
          </a:xfrm>
          <a:prstGeom prst="rect">
            <a:avLst/>
          </a:prstGeom>
          <a:noFill/>
        </p:spPr>
        <p:txBody>
          <a:bodyPr wrap="none" rtlCol="0">
            <a:spAutoFit/>
          </a:bodyPr>
          <a:lstStyle/>
          <a:p>
            <a:r>
              <a:rPr lang="en-US" dirty="0"/>
              <a:t>Post-hoc interpretability</a:t>
            </a:r>
          </a:p>
        </p:txBody>
      </p:sp>
      <p:sp>
        <p:nvSpPr>
          <p:cNvPr id="19" name="TextBox 18">
            <a:extLst>
              <a:ext uri="{FF2B5EF4-FFF2-40B4-BE49-F238E27FC236}">
                <a16:creationId xmlns:a16="http://schemas.microsoft.com/office/drawing/2014/main" id="{3FAC004F-96D7-5F44-9735-F5901706C7B5}"/>
              </a:ext>
            </a:extLst>
          </p:cNvPr>
          <p:cNvSpPr txBox="1"/>
          <p:nvPr/>
        </p:nvSpPr>
        <p:spPr>
          <a:xfrm>
            <a:off x="7924800" y="1237714"/>
            <a:ext cx="1258678" cy="369332"/>
          </a:xfrm>
          <a:prstGeom prst="rect">
            <a:avLst/>
          </a:prstGeom>
          <a:noFill/>
        </p:spPr>
        <p:txBody>
          <a:bodyPr wrap="none" rtlCol="0">
            <a:spAutoFit/>
          </a:bodyPr>
          <a:lstStyle/>
          <a:p>
            <a:r>
              <a:rPr lang="en-US" dirty="0"/>
              <a:t>By Design</a:t>
            </a:r>
          </a:p>
        </p:txBody>
      </p:sp>
      <p:sp>
        <p:nvSpPr>
          <p:cNvPr id="20" name="TextBox 19">
            <a:extLst>
              <a:ext uri="{FF2B5EF4-FFF2-40B4-BE49-F238E27FC236}">
                <a16:creationId xmlns:a16="http://schemas.microsoft.com/office/drawing/2014/main" id="{29C608A8-C2BE-B445-BB0F-A8022CBF7B36}"/>
              </a:ext>
            </a:extLst>
          </p:cNvPr>
          <p:cNvSpPr txBox="1"/>
          <p:nvPr/>
        </p:nvSpPr>
        <p:spPr>
          <a:xfrm rot="16200000">
            <a:off x="1047670" y="2499292"/>
            <a:ext cx="1856598" cy="369332"/>
          </a:xfrm>
          <a:prstGeom prst="rect">
            <a:avLst/>
          </a:prstGeom>
          <a:noFill/>
        </p:spPr>
        <p:txBody>
          <a:bodyPr wrap="none" rtlCol="0">
            <a:spAutoFit/>
          </a:bodyPr>
          <a:lstStyle/>
          <a:p>
            <a:r>
              <a:rPr lang="en-US" dirty="0"/>
              <a:t>Model Agnostic</a:t>
            </a:r>
          </a:p>
        </p:txBody>
      </p:sp>
      <p:sp>
        <p:nvSpPr>
          <p:cNvPr id="21" name="TextBox 20">
            <a:extLst>
              <a:ext uri="{FF2B5EF4-FFF2-40B4-BE49-F238E27FC236}">
                <a16:creationId xmlns:a16="http://schemas.microsoft.com/office/drawing/2014/main" id="{A6D7FE73-4B48-9B4B-8036-13AA1E1B435C}"/>
              </a:ext>
            </a:extLst>
          </p:cNvPr>
          <p:cNvSpPr txBox="1"/>
          <p:nvPr/>
        </p:nvSpPr>
        <p:spPr>
          <a:xfrm rot="16200000">
            <a:off x="779560" y="4772404"/>
            <a:ext cx="2298643" cy="369332"/>
          </a:xfrm>
          <a:prstGeom prst="rect">
            <a:avLst/>
          </a:prstGeom>
          <a:noFill/>
        </p:spPr>
        <p:txBody>
          <a:bodyPr wrap="none" rtlCol="0">
            <a:spAutoFit/>
          </a:bodyPr>
          <a:lstStyle/>
          <a:p>
            <a:r>
              <a:rPr lang="en-US" dirty="0"/>
              <a:t>Model introspective</a:t>
            </a:r>
          </a:p>
        </p:txBody>
      </p:sp>
      <p:sp>
        <p:nvSpPr>
          <p:cNvPr id="22" name="Rectangle 21">
            <a:extLst>
              <a:ext uri="{FF2B5EF4-FFF2-40B4-BE49-F238E27FC236}">
                <a16:creationId xmlns:a16="http://schemas.microsoft.com/office/drawing/2014/main" id="{26C5D1CA-7734-9842-A0DE-10D41D4481AB}"/>
              </a:ext>
            </a:extLst>
          </p:cNvPr>
          <p:cNvSpPr/>
          <p:nvPr/>
        </p:nvSpPr>
        <p:spPr>
          <a:xfrm>
            <a:off x="7310651" y="1690242"/>
            <a:ext cx="2839454" cy="1948091"/>
          </a:xfrm>
          <a:prstGeom prst="rect">
            <a:avLst/>
          </a:prstGeom>
          <a:solidFill>
            <a:srgbClr val="FEF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US" dirty="0">
              <a:solidFill>
                <a:srgbClr val="C00000"/>
              </a:solidFill>
              <a:latin typeface="Proxima Nova" panose="02000506030000020004" pitchFamily="2" charset="0"/>
            </a:endParaRPr>
          </a:p>
          <a:p>
            <a:pPr marL="285750" indent="-285750">
              <a:buFont typeface="Arial" panose="020B0604020202020204" pitchFamily="34" charset="0"/>
              <a:buChar char="•"/>
            </a:pPr>
            <a:endParaRPr lang="en-US" dirty="0">
              <a:solidFill>
                <a:srgbClr val="C00000"/>
              </a:solidFill>
              <a:latin typeface="Proxima Nova" panose="02000506030000020004" pitchFamily="2" charset="0"/>
            </a:endParaRPr>
          </a:p>
          <a:p>
            <a:pPr marL="285750" indent="-285750">
              <a:buFont typeface="Arial" panose="020B0604020202020204" pitchFamily="34" charset="0"/>
              <a:buChar char="•"/>
            </a:pPr>
            <a:r>
              <a:rPr lang="en-US" dirty="0">
                <a:solidFill>
                  <a:srgbClr val="C00000"/>
                </a:solidFill>
                <a:latin typeface="Proxima Nova" panose="02000506030000020004" pitchFamily="2" charset="0"/>
              </a:rPr>
              <a:t>Linear models</a:t>
            </a:r>
          </a:p>
          <a:p>
            <a:pPr marL="285750" indent="-285750">
              <a:buFont typeface="Arial" panose="020B0604020202020204" pitchFamily="34" charset="0"/>
              <a:buChar char="•"/>
            </a:pPr>
            <a:r>
              <a:rPr lang="en-US" dirty="0">
                <a:solidFill>
                  <a:srgbClr val="C00000"/>
                </a:solidFill>
                <a:latin typeface="Proxima Nova" panose="02000506030000020004" pitchFamily="2" charset="0"/>
              </a:rPr>
              <a:t>Templated models</a:t>
            </a:r>
          </a:p>
          <a:p>
            <a:pPr marL="285750" indent="-285750">
              <a:buFont typeface="Arial" panose="020B0604020202020204" pitchFamily="34" charset="0"/>
              <a:buChar char="•"/>
            </a:pPr>
            <a:r>
              <a:rPr lang="en-US" dirty="0">
                <a:solidFill>
                  <a:srgbClr val="C00000"/>
                </a:solidFill>
                <a:latin typeface="Proxima Nova" panose="02000506030000020004" pitchFamily="2" charset="0"/>
              </a:rPr>
              <a:t>Matching models</a:t>
            </a:r>
          </a:p>
          <a:p>
            <a:pPr marL="285750" indent="-285750">
              <a:buFont typeface="Arial" panose="020B0604020202020204" pitchFamily="34" charset="0"/>
              <a:buChar char="•"/>
            </a:pPr>
            <a:r>
              <a:rPr lang="en-US" dirty="0">
                <a:solidFill>
                  <a:srgbClr val="C00000"/>
                </a:solidFill>
                <a:latin typeface="Proxima Nova" panose="02000506030000020004" pitchFamily="2" charset="0"/>
              </a:rPr>
              <a:t>Analytical sol. possible</a:t>
            </a:r>
            <a:endParaRPr lang="en-DE" dirty="0">
              <a:solidFill>
                <a:srgbClr val="C00000"/>
              </a:solidFill>
              <a:latin typeface="Proxima Nova" panose="02000506030000020004" pitchFamily="2" charset="0"/>
            </a:endParaRPr>
          </a:p>
          <a:p>
            <a:pPr marL="285750" indent="-285750">
              <a:buFont typeface="Arial" panose="020B0604020202020204" pitchFamily="34" charset="0"/>
              <a:buChar char="•"/>
            </a:pPr>
            <a:endParaRPr lang="en-DE" dirty="0">
              <a:solidFill>
                <a:srgbClr val="C00000"/>
              </a:solidFill>
              <a:latin typeface="Proxima Nova" panose="02000506030000020004" pitchFamily="2" charset="0"/>
            </a:endParaRPr>
          </a:p>
          <a:p>
            <a:pPr marL="285750" indent="-285750">
              <a:buFont typeface="Arial" panose="020B0604020202020204" pitchFamily="34" charset="0"/>
              <a:buChar char="•"/>
            </a:pPr>
            <a:endParaRPr lang="en-US" dirty="0">
              <a:solidFill>
                <a:schemeClr val="tx1"/>
              </a:solidFill>
              <a:latin typeface="Proxima Nova" panose="02000506030000020004" pitchFamily="2" charset="0"/>
            </a:endParaRPr>
          </a:p>
        </p:txBody>
      </p:sp>
      <p:sp>
        <p:nvSpPr>
          <p:cNvPr id="23" name="Rectangle 22">
            <a:extLst>
              <a:ext uri="{FF2B5EF4-FFF2-40B4-BE49-F238E27FC236}">
                <a16:creationId xmlns:a16="http://schemas.microsoft.com/office/drawing/2014/main" id="{F331C65B-F053-D24B-B23E-D96BE235AFBA}"/>
              </a:ext>
            </a:extLst>
          </p:cNvPr>
          <p:cNvSpPr/>
          <p:nvPr/>
        </p:nvSpPr>
        <p:spPr>
          <a:xfrm>
            <a:off x="2249904" y="3947096"/>
            <a:ext cx="2839454" cy="1948091"/>
          </a:xfrm>
          <a:prstGeom prst="rect">
            <a:avLst/>
          </a:prstGeom>
          <a:solidFill>
            <a:srgbClr val="FEF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US" dirty="0">
              <a:solidFill>
                <a:srgbClr val="C00000"/>
              </a:solidFill>
              <a:latin typeface="Proxima Nova" panose="02000506030000020004" pitchFamily="2" charset="0"/>
            </a:endParaRPr>
          </a:p>
          <a:p>
            <a:pPr marL="285750" indent="-285750">
              <a:buFont typeface="Arial" panose="020B0604020202020204" pitchFamily="34" charset="0"/>
              <a:buChar char="•"/>
            </a:pPr>
            <a:endParaRPr lang="en-US" dirty="0">
              <a:solidFill>
                <a:srgbClr val="C00000"/>
              </a:solidFill>
              <a:latin typeface="Proxima Nova" panose="02000506030000020004" pitchFamily="2" charset="0"/>
            </a:endParaRPr>
          </a:p>
          <a:p>
            <a:pPr marL="285750" indent="-285750">
              <a:buFont typeface="Arial" panose="020B0604020202020204" pitchFamily="34" charset="0"/>
              <a:buChar char="•"/>
            </a:pPr>
            <a:endParaRPr lang="en-US" dirty="0">
              <a:solidFill>
                <a:srgbClr val="C00000"/>
              </a:solidFill>
              <a:latin typeface="Proxima Nova" panose="02000506030000020004" pitchFamily="2" charset="0"/>
            </a:endParaRPr>
          </a:p>
          <a:p>
            <a:pPr marL="285750" indent="-285750">
              <a:buFont typeface="Arial" panose="020B0604020202020204" pitchFamily="34" charset="0"/>
              <a:buChar char="•"/>
            </a:pPr>
            <a:r>
              <a:rPr lang="en-US" dirty="0">
                <a:solidFill>
                  <a:srgbClr val="C00000"/>
                </a:solidFill>
                <a:latin typeface="Proxima Nova" panose="02000506030000020004" pitchFamily="2" charset="0"/>
              </a:rPr>
              <a:t>Simple gradients</a:t>
            </a:r>
          </a:p>
          <a:p>
            <a:pPr marL="285750" indent="-285750">
              <a:buFont typeface="Arial" panose="020B0604020202020204" pitchFamily="34" charset="0"/>
              <a:buChar char="•"/>
            </a:pPr>
            <a:r>
              <a:rPr lang="en-US" dirty="0">
                <a:solidFill>
                  <a:srgbClr val="C00000"/>
                </a:solidFill>
                <a:latin typeface="Proxima Nova" panose="02000506030000020004" pitchFamily="2" charset="0"/>
              </a:rPr>
              <a:t>LRP</a:t>
            </a:r>
          </a:p>
          <a:p>
            <a:pPr marL="285750" indent="-285750">
              <a:buFont typeface="Arial" panose="020B0604020202020204" pitchFamily="34" charset="0"/>
              <a:buChar char="•"/>
            </a:pPr>
            <a:r>
              <a:rPr lang="en-US" dirty="0">
                <a:solidFill>
                  <a:srgbClr val="C00000"/>
                </a:solidFill>
                <a:latin typeface="Proxima Nova" panose="02000506030000020004" pitchFamily="2" charset="0"/>
              </a:rPr>
              <a:t>Integrated gradients</a:t>
            </a:r>
          </a:p>
          <a:p>
            <a:pPr marL="285750" indent="-285750">
              <a:buFont typeface="Arial" panose="020B0604020202020204" pitchFamily="34" charset="0"/>
              <a:buChar char="•"/>
            </a:pPr>
            <a:r>
              <a:rPr lang="en-US" dirty="0">
                <a:solidFill>
                  <a:srgbClr val="C00000"/>
                </a:solidFill>
                <a:latin typeface="Proxima Nova" panose="02000506030000020004" pitchFamily="2" charset="0"/>
              </a:rPr>
              <a:t>Analyzing attention</a:t>
            </a:r>
            <a:endParaRPr lang="en-DE" dirty="0">
              <a:solidFill>
                <a:srgbClr val="C00000"/>
              </a:solidFill>
              <a:latin typeface="Proxima Nova" panose="02000506030000020004" pitchFamily="2" charset="0"/>
            </a:endParaRPr>
          </a:p>
          <a:p>
            <a:pPr marL="285750" indent="-285750">
              <a:buFont typeface="Arial" panose="020B0604020202020204" pitchFamily="34" charset="0"/>
              <a:buChar char="•"/>
            </a:pPr>
            <a:endParaRPr lang="en-DE" dirty="0">
              <a:solidFill>
                <a:srgbClr val="C00000"/>
              </a:solidFill>
              <a:latin typeface="Proxima Nova" panose="02000506030000020004" pitchFamily="2" charset="0"/>
            </a:endParaRPr>
          </a:p>
          <a:p>
            <a:pPr marL="285750" indent="-285750">
              <a:buFont typeface="Arial" panose="020B0604020202020204" pitchFamily="34" charset="0"/>
              <a:buChar char="•"/>
            </a:pPr>
            <a:endParaRPr lang="en-DE" dirty="0">
              <a:solidFill>
                <a:srgbClr val="C00000"/>
              </a:solidFill>
              <a:latin typeface="Proxima Nova" panose="02000506030000020004" pitchFamily="2" charset="0"/>
            </a:endParaRPr>
          </a:p>
          <a:p>
            <a:pPr marL="285750" indent="-285750">
              <a:buFont typeface="Arial" panose="020B0604020202020204" pitchFamily="34" charset="0"/>
              <a:buChar char="•"/>
            </a:pPr>
            <a:endParaRPr lang="en-US" dirty="0">
              <a:solidFill>
                <a:schemeClr val="tx1"/>
              </a:solidFill>
              <a:latin typeface="Proxima Nova" panose="02000506030000020004" pitchFamily="2" charset="0"/>
            </a:endParaRPr>
          </a:p>
        </p:txBody>
      </p:sp>
      <p:sp>
        <p:nvSpPr>
          <p:cNvPr id="24" name="Rectangle 23">
            <a:extLst>
              <a:ext uri="{FF2B5EF4-FFF2-40B4-BE49-F238E27FC236}">
                <a16:creationId xmlns:a16="http://schemas.microsoft.com/office/drawing/2014/main" id="{6AA45CF3-FCDF-A345-97DD-2819EB6BDDBD}"/>
              </a:ext>
            </a:extLst>
          </p:cNvPr>
          <p:cNvSpPr/>
          <p:nvPr/>
        </p:nvSpPr>
        <p:spPr>
          <a:xfrm>
            <a:off x="7310651" y="3974129"/>
            <a:ext cx="2839454" cy="1948091"/>
          </a:xfrm>
          <a:prstGeom prst="rect">
            <a:avLst/>
          </a:prstGeom>
          <a:solidFill>
            <a:srgbClr val="FEF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US" dirty="0">
              <a:solidFill>
                <a:srgbClr val="C00000"/>
              </a:solidFill>
              <a:latin typeface="Proxima Nova" panose="02000506030000020004" pitchFamily="2" charset="0"/>
            </a:endParaRPr>
          </a:p>
          <a:p>
            <a:pPr marL="285750" indent="-285750">
              <a:buFont typeface="Arial" panose="020B0604020202020204" pitchFamily="34" charset="0"/>
              <a:buChar char="•"/>
            </a:pPr>
            <a:endParaRPr lang="en-US" dirty="0">
              <a:solidFill>
                <a:srgbClr val="C00000"/>
              </a:solidFill>
              <a:latin typeface="Proxima Nova" panose="02000506030000020004" pitchFamily="2" charset="0"/>
            </a:endParaRPr>
          </a:p>
          <a:p>
            <a:pPr marL="285750" indent="-285750">
              <a:buFont typeface="Arial" panose="020B0604020202020204" pitchFamily="34" charset="0"/>
              <a:buChar char="•"/>
            </a:pPr>
            <a:endParaRPr lang="en-US" dirty="0">
              <a:solidFill>
                <a:srgbClr val="C00000"/>
              </a:solidFill>
              <a:latin typeface="Proxima Nova" panose="02000506030000020004" pitchFamily="2" charset="0"/>
            </a:endParaRPr>
          </a:p>
          <a:p>
            <a:pPr marL="285750" indent="-285750">
              <a:buFont typeface="Arial" panose="020B0604020202020204" pitchFamily="34" charset="0"/>
              <a:buChar char="•"/>
            </a:pPr>
            <a:endParaRPr lang="en-US" dirty="0">
              <a:solidFill>
                <a:srgbClr val="C00000"/>
              </a:solidFill>
              <a:latin typeface="Proxima Nova" panose="02000506030000020004" pitchFamily="2" charset="0"/>
            </a:endParaRPr>
          </a:p>
          <a:p>
            <a:pPr marL="285750" indent="-285750">
              <a:buFont typeface="Arial" panose="020B0604020202020204" pitchFamily="34" charset="0"/>
              <a:buChar char="•"/>
            </a:pPr>
            <a:r>
              <a:rPr lang="en-US" dirty="0">
                <a:solidFill>
                  <a:srgbClr val="C00000"/>
                </a:solidFill>
                <a:latin typeface="Proxima Nova" panose="02000506030000020004" pitchFamily="2" charset="0"/>
              </a:rPr>
              <a:t>Coarse-to-fine models</a:t>
            </a:r>
          </a:p>
          <a:p>
            <a:pPr marL="285750" indent="-285750">
              <a:buFont typeface="Arial" panose="020B0604020202020204" pitchFamily="34" charset="0"/>
              <a:buChar char="•"/>
            </a:pPr>
            <a:r>
              <a:rPr lang="en-US" dirty="0">
                <a:solidFill>
                  <a:srgbClr val="C00000"/>
                </a:solidFill>
                <a:latin typeface="Proxima Nova" panose="02000506030000020004" pitchFamily="2" charset="0"/>
              </a:rPr>
              <a:t>Generate explanations and task prediction jointly</a:t>
            </a:r>
          </a:p>
          <a:p>
            <a:pPr marL="285750" indent="-285750">
              <a:buFont typeface="Arial" panose="020B0604020202020204" pitchFamily="34" charset="0"/>
              <a:buChar char="•"/>
            </a:pPr>
            <a:endParaRPr lang="en-DE" dirty="0">
              <a:solidFill>
                <a:srgbClr val="C00000"/>
              </a:solidFill>
              <a:latin typeface="Proxima Nova" panose="02000506030000020004" pitchFamily="2" charset="0"/>
            </a:endParaRPr>
          </a:p>
          <a:p>
            <a:pPr marL="285750" indent="-285750">
              <a:buFont typeface="Arial" panose="020B0604020202020204" pitchFamily="34" charset="0"/>
              <a:buChar char="•"/>
            </a:pPr>
            <a:endParaRPr lang="en-DE" dirty="0">
              <a:solidFill>
                <a:srgbClr val="C00000"/>
              </a:solidFill>
              <a:latin typeface="Proxima Nova" panose="02000506030000020004" pitchFamily="2" charset="0"/>
            </a:endParaRPr>
          </a:p>
          <a:p>
            <a:pPr marL="285750" indent="-285750">
              <a:buFont typeface="Arial" panose="020B0604020202020204" pitchFamily="34" charset="0"/>
              <a:buChar char="•"/>
            </a:pPr>
            <a:endParaRPr lang="en-DE" dirty="0">
              <a:solidFill>
                <a:srgbClr val="C00000"/>
              </a:solidFill>
              <a:latin typeface="Proxima Nova" panose="02000506030000020004" pitchFamily="2" charset="0"/>
            </a:endParaRPr>
          </a:p>
          <a:p>
            <a:pPr marL="285750" indent="-285750">
              <a:buFont typeface="Arial" panose="020B0604020202020204" pitchFamily="34" charset="0"/>
              <a:buChar char="•"/>
            </a:pPr>
            <a:endParaRPr lang="en-US" dirty="0">
              <a:solidFill>
                <a:schemeClr val="tx1"/>
              </a:solidFill>
              <a:latin typeface="Proxima Nova" panose="02000506030000020004" pitchFamily="2" charset="0"/>
            </a:endParaRPr>
          </a:p>
        </p:txBody>
      </p:sp>
      <p:sp>
        <p:nvSpPr>
          <p:cNvPr id="25" name="TextBox 24">
            <a:extLst>
              <a:ext uri="{FF2B5EF4-FFF2-40B4-BE49-F238E27FC236}">
                <a16:creationId xmlns:a16="http://schemas.microsoft.com/office/drawing/2014/main" id="{54BF0AB4-9E11-A442-A83D-B3C8F0A21F1D}"/>
              </a:ext>
            </a:extLst>
          </p:cNvPr>
          <p:cNvSpPr txBox="1"/>
          <p:nvPr/>
        </p:nvSpPr>
        <p:spPr>
          <a:xfrm rot="16200000">
            <a:off x="6036969" y="2545037"/>
            <a:ext cx="1762021" cy="369332"/>
          </a:xfrm>
          <a:prstGeom prst="rect">
            <a:avLst/>
          </a:prstGeom>
          <a:noFill/>
        </p:spPr>
        <p:txBody>
          <a:bodyPr wrap="none" rtlCol="0">
            <a:spAutoFit/>
          </a:bodyPr>
          <a:lstStyle/>
          <a:p>
            <a:r>
              <a:rPr lang="en-US" dirty="0"/>
              <a:t>Simple Models</a:t>
            </a:r>
          </a:p>
        </p:txBody>
      </p:sp>
      <p:sp>
        <p:nvSpPr>
          <p:cNvPr id="26" name="TextBox 25">
            <a:extLst>
              <a:ext uri="{FF2B5EF4-FFF2-40B4-BE49-F238E27FC236}">
                <a16:creationId xmlns:a16="http://schemas.microsoft.com/office/drawing/2014/main" id="{1CE9D648-F5A1-544D-8117-4BF4F740CA94}"/>
              </a:ext>
            </a:extLst>
          </p:cNvPr>
          <p:cNvSpPr txBox="1"/>
          <p:nvPr/>
        </p:nvSpPr>
        <p:spPr>
          <a:xfrm rot="16200000">
            <a:off x="6061506" y="4704911"/>
            <a:ext cx="1737014" cy="369332"/>
          </a:xfrm>
          <a:prstGeom prst="rect">
            <a:avLst/>
          </a:prstGeom>
          <a:noFill/>
        </p:spPr>
        <p:txBody>
          <a:bodyPr wrap="none" rtlCol="0">
            <a:spAutoFit/>
          </a:bodyPr>
          <a:lstStyle/>
          <a:p>
            <a:r>
              <a:rPr lang="en-US" dirty="0"/>
              <a:t>Neural Models</a:t>
            </a:r>
          </a:p>
        </p:txBody>
      </p:sp>
      <p:pic>
        <p:nvPicPr>
          <p:cNvPr id="5" name="Graphic 4" descr="Tick">
            <a:extLst>
              <a:ext uri="{FF2B5EF4-FFF2-40B4-BE49-F238E27FC236}">
                <a16:creationId xmlns:a16="http://schemas.microsoft.com/office/drawing/2014/main" id="{B90644F8-70C1-3F41-93DA-BFADB2CE07C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47785" y="4432376"/>
            <a:ext cx="914400" cy="914400"/>
          </a:xfrm>
          <a:prstGeom prst="rect">
            <a:avLst/>
          </a:prstGeom>
        </p:spPr>
      </p:pic>
      <p:pic>
        <p:nvPicPr>
          <p:cNvPr id="4" name="Audio 3">
            <a:hlinkClick r:id="" action="ppaction://media"/>
            <a:extLst>
              <a:ext uri="{FF2B5EF4-FFF2-40B4-BE49-F238E27FC236}">
                <a16:creationId xmlns:a16="http://schemas.microsoft.com/office/drawing/2014/main" id="{4A48F2E7-D1DD-4243-9E4C-6E2788ABF098}"/>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734800" y="6400800"/>
            <a:ext cx="304800" cy="304800"/>
          </a:xfrm>
          <a:prstGeom prst="rect">
            <a:avLst/>
          </a:prstGeom>
        </p:spPr>
      </p:pic>
    </p:spTree>
    <p:custDataLst>
      <p:tags r:id="rId1"/>
    </p:custDataLst>
    <p:extLst>
      <p:ext uri="{BB962C8B-B14F-4D97-AF65-F5344CB8AC3E}">
        <p14:creationId xmlns:p14="http://schemas.microsoft.com/office/powerpoint/2010/main" val="1520069063"/>
      </p:ext>
    </p:extLst>
  </p:cSld>
  <p:clrMapOvr>
    <a:masterClrMapping/>
  </p:clrMapOvr>
  <mc:AlternateContent xmlns:mc="http://schemas.openxmlformats.org/markup-compatibility/2006" xmlns:p14="http://schemas.microsoft.com/office/powerpoint/2010/main">
    <mc:Choice Requires="p14">
      <p:transition spd="slow" p14:dur="2000" advTm="63841"/>
    </mc:Choice>
    <mc:Fallback xmlns="">
      <p:transition spd="slow" advTm="638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4"/>
                </p:tgtEl>
              </p:cMediaNode>
            </p:audio>
          </p:childTnLst>
        </p:cTn>
      </p:par>
    </p:tnLst>
    <p:bldLst>
      <p:bldP spid="19" grpId="0"/>
      <p:bldP spid="22" grpId="0" animBg="1"/>
      <p:bldP spid="24" grpId="0" animBg="1"/>
      <p:bldP spid="25" grpId="0"/>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493B0-B94E-784C-816D-576AD86AA075}"/>
              </a:ext>
            </a:extLst>
          </p:cNvPr>
          <p:cNvSpPr>
            <a:spLocks noGrp="1"/>
          </p:cNvSpPr>
          <p:nvPr>
            <p:ph type="title"/>
          </p:nvPr>
        </p:nvSpPr>
        <p:spPr>
          <a:xfrm>
            <a:off x="308272" y="220091"/>
            <a:ext cx="10515600" cy="1325563"/>
          </a:xfrm>
        </p:spPr>
        <p:txBody>
          <a:bodyPr>
            <a:normAutofit/>
          </a:bodyPr>
          <a:lstStyle/>
          <a:p>
            <a:r>
              <a:rPr lang="en-GB" sz="4000" cap="none" dirty="0">
                <a:latin typeface="CMU Sans Serif Medium" panose="02000603000000000000" pitchFamily="2" charset="0"/>
                <a:ea typeface="CMU Sans Serif Medium" panose="02000603000000000000" pitchFamily="2" charset="0"/>
                <a:cs typeface="CMU Sans Serif Medium" panose="02000603000000000000" pitchFamily="2" charset="0"/>
              </a:rPr>
              <a:t>Coarse-to-fine Models</a:t>
            </a:r>
          </a:p>
        </p:txBody>
      </p:sp>
      <p:sp>
        <p:nvSpPr>
          <p:cNvPr id="8" name="TextBox 7">
            <a:extLst>
              <a:ext uri="{FF2B5EF4-FFF2-40B4-BE49-F238E27FC236}">
                <a16:creationId xmlns:a16="http://schemas.microsoft.com/office/drawing/2014/main" id="{96037DF0-1627-0C43-9AB6-5C41FC0C07B0}"/>
              </a:ext>
            </a:extLst>
          </p:cNvPr>
          <p:cNvSpPr txBox="1"/>
          <p:nvPr/>
        </p:nvSpPr>
        <p:spPr>
          <a:xfrm>
            <a:off x="10643102" y="224369"/>
            <a:ext cx="1143262" cy="369332"/>
          </a:xfrm>
          <a:prstGeom prst="rect">
            <a:avLst/>
          </a:prstGeom>
          <a:noFill/>
        </p:spPr>
        <p:txBody>
          <a:bodyPr wrap="none" rtlCol="0">
            <a:spAutoFit/>
          </a:bodyPr>
          <a:lstStyle/>
          <a:p>
            <a:r>
              <a:rPr lang="en-US" dirty="0"/>
              <a:t>[ Choi ‘17]</a:t>
            </a:r>
          </a:p>
        </p:txBody>
      </p:sp>
      <p:sp>
        <p:nvSpPr>
          <p:cNvPr id="7" name="Date Placeholder 3">
            <a:extLst>
              <a:ext uri="{FF2B5EF4-FFF2-40B4-BE49-F238E27FC236}">
                <a16:creationId xmlns:a16="http://schemas.microsoft.com/office/drawing/2014/main" id="{AE992CFC-B435-D44D-B8B7-7C45DEB786DF}"/>
              </a:ext>
            </a:extLst>
          </p:cNvPr>
          <p:cNvSpPr txBox="1">
            <a:spLocks/>
          </p:cNvSpPr>
          <p:nvPr/>
        </p:nvSpPr>
        <p:spPr>
          <a:xfrm>
            <a:off x="9957816" y="6272784"/>
            <a:ext cx="1353312"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dirty="0">
                <a:solidFill>
                  <a:schemeClr val="tx1">
                    <a:lumMod val="50000"/>
                    <a:lumOff val="50000"/>
                  </a:schemeClr>
                </a:solidFill>
                <a:latin typeface="Proxima Nova Rg" panose="02000506030000020004" pitchFamily="50" charset="0"/>
              </a:rPr>
              <a:t>26 July 2020</a:t>
            </a:r>
          </a:p>
        </p:txBody>
      </p:sp>
      <p:sp>
        <p:nvSpPr>
          <p:cNvPr id="9" name="Footer Placeholder 4">
            <a:extLst>
              <a:ext uri="{FF2B5EF4-FFF2-40B4-BE49-F238E27FC236}">
                <a16:creationId xmlns:a16="http://schemas.microsoft.com/office/drawing/2014/main" id="{FD1B1EB1-62C8-6D46-A048-47BDBED36A3E}"/>
              </a:ext>
            </a:extLst>
          </p:cNvPr>
          <p:cNvSpPr txBox="1">
            <a:spLocks/>
          </p:cNvSpPr>
          <p:nvPr/>
        </p:nvSpPr>
        <p:spPr>
          <a:xfrm>
            <a:off x="457199" y="6272784"/>
            <a:ext cx="9500617"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dirty="0">
                <a:solidFill>
                  <a:schemeClr val="tx1">
                    <a:lumMod val="50000"/>
                    <a:lumOff val="50000"/>
                  </a:schemeClr>
                </a:solidFill>
                <a:latin typeface="Proxima Nova Rg" panose="02000506030000020004" pitchFamily="50" charset="0"/>
              </a:rPr>
              <a:t>Question Answering over Curated and Open Web Sources        R. Saha Roy and A. Anand	SIGIR 2020 Tutorial</a:t>
            </a:r>
          </a:p>
        </p:txBody>
      </p:sp>
      <p:sp>
        <p:nvSpPr>
          <p:cNvPr id="10" name="Slide Number Placeholder 4">
            <a:extLst>
              <a:ext uri="{FF2B5EF4-FFF2-40B4-BE49-F238E27FC236}">
                <a16:creationId xmlns:a16="http://schemas.microsoft.com/office/drawing/2014/main" id="{5BEA6210-C720-4F44-BC6B-6725306BBE19}"/>
              </a:ext>
            </a:extLst>
          </p:cNvPr>
          <p:cNvSpPr>
            <a:spLocks noGrp="1"/>
          </p:cNvSpPr>
          <p:nvPr>
            <p:ph type="sldNum" sz="quarter" idx="12"/>
          </p:nvPr>
        </p:nvSpPr>
        <p:spPr>
          <a:xfrm>
            <a:off x="11311128" y="6272784"/>
            <a:ext cx="640080" cy="365125"/>
          </a:xfrm>
        </p:spPr>
        <p:txBody>
          <a:bodyPr/>
          <a:lstStyle/>
          <a:p>
            <a:fld id="{3C79DA2A-28FA-48BA-8FFF-FF85E14EEF84}" type="slidenum">
              <a:rPr lang="en-US" smtClean="0"/>
              <a:t>3</a:t>
            </a:fld>
            <a:endParaRPr lang="en-US" dirty="0"/>
          </a:p>
        </p:txBody>
      </p:sp>
      <p:sp>
        <p:nvSpPr>
          <p:cNvPr id="11" name="TextBox 10">
            <a:extLst>
              <a:ext uri="{FF2B5EF4-FFF2-40B4-BE49-F238E27FC236}">
                <a16:creationId xmlns:a16="http://schemas.microsoft.com/office/drawing/2014/main" id="{50426B24-C33B-BD4E-B686-E322CE65B9B6}"/>
              </a:ext>
            </a:extLst>
          </p:cNvPr>
          <p:cNvSpPr txBox="1"/>
          <p:nvPr/>
        </p:nvSpPr>
        <p:spPr>
          <a:xfrm>
            <a:off x="2185733" y="1545654"/>
            <a:ext cx="7242179" cy="615553"/>
          </a:xfrm>
          <a:prstGeom prst="rect">
            <a:avLst/>
          </a:prstGeom>
          <a:noFill/>
        </p:spPr>
        <p:txBody>
          <a:bodyPr wrap="square" rtlCol="0">
            <a:spAutoFit/>
          </a:bodyPr>
          <a:lstStyle/>
          <a:p>
            <a:r>
              <a:rPr lang="en-DE" sz="3400" dirty="0">
                <a:solidFill>
                  <a:srgbClr val="C00000"/>
                </a:solidFill>
              </a:rPr>
              <a:t>What is the capital of Australia ?</a:t>
            </a:r>
          </a:p>
        </p:txBody>
      </p:sp>
      <p:sp>
        <p:nvSpPr>
          <p:cNvPr id="13" name="TextBox 12">
            <a:extLst>
              <a:ext uri="{FF2B5EF4-FFF2-40B4-BE49-F238E27FC236}">
                <a16:creationId xmlns:a16="http://schemas.microsoft.com/office/drawing/2014/main" id="{25F0B82A-2293-6348-A445-3627CD58023A}"/>
              </a:ext>
            </a:extLst>
          </p:cNvPr>
          <p:cNvSpPr txBox="1"/>
          <p:nvPr/>
        </p:nvSpPr>
        <p:spPr>
          <a:xfrm>
            <a:off x="835896" y="2116420"/>
            <a:ext cx="10774577" cy="3323987"/>
          </a:xfrm>
          <a:prstGeom prst="rect">
            <a:avLst/>
          </a:prstGeom>
          <a:noFill/>
        </p:spPr>
        <p:txBody>
          <a:bodyPr wrap="square" rtlCol="0">
            <a:spAutoFit/>
          </a:bodyPr>
          <a:lstStyle/>
          <a:p>
            <a:pPr algn="just"/>
            <a:endParaRPr lang="en-GB" sz="3000" dirty="0">
              <a:latin typeface="Proxima Nova" panose="02000506030000020004" pitchFamily="2" charset="0"/>
            </a:endParaRPr>
          </a:p>
          <a:p>
            <a:pPr algn="just"/>
            <a:r>
              <a:rPr lang="en-GB" sz="3000" dirty="0">
                <a:latin typeface="Proxima Nova" panose="02000506030000020004" pitchFamily="2" charset="0"/>
              </a:rPr>
              <a:t>The country's other major metropolitan areas are Melbourne, Brisbane, Perth, and Adelaide. As the seat of the government of Australia, Canberra is home to many important institutions of the federal government, national monuments and museums. </a:t>
            </a:r>
          </a:p>
          <a:p>
            <a:pPr algn="just"/>
            <a:r>
              <a:rPr lang="en-GB" sz="3000" dirty="0">
                <a:latin typeface="Proxima Nova" panose="02000506030000020004" pitchFamily="2" charset="0"/>
              </a:rPr>
              <a:t>Canberra is also the capital of the country.</a:t>
            </a:r>
            <a:r>
              <a:rPr lang="en-DE" sz="3000">
                <a:latin typeface="Proxima Nova" panose="02000506030000020004" pitchFamily="2" charset="0"/>
              </a:rPr>
              <a:t> </a:t>
            </a:r>
            <a:endParaRPr lang="en-US" sz="3000" dirty="0">
              <a:latin typeface="Proxima Nova" panose="02000506030000020004" pitchFamily="2" charset="0"/>
            </a:endParaRPr>
          </a:p>
          <a:p>
            <a:pPr algn="just"/>
            <a:endParaRPr lang="en-DE" sz="3000" dirty="0">
              <a:latin typeface="Proxima Nova" panose="02000506030000020004" pitchFamily="2" charset="0"/>
            </a:endParaRPr>
          </a:p>
        </p:txBody>
      </p:sp>
      <p:pic>
        <p:nvPicPr>
          <p:cNvPr id="3" name="Audio 2">
            <a:hlinkClick r:id="" action="ppaction://media"/>
            <a:extLst>
              <a:ext uri="{FF2B5EF4-FFF2-40B4-BE49-F238E27FC236}">
                <a16:creationId xmlns:a16="http://schemas.microsoft.com/office/drawing/2014/main" id="{C439C7C8-4420-44E5-A0C0-7524B14D2DC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980700135"/>
      </p:ext>
    </p:extLst>
  </p:cSld>
  <p:clrMapOvr>
    <a:masterClrMapping/>
  </p:clrMapOvr>
  <mc:AlternateContent xmlns:mc="http://schemas.openxmlformats.org/markup-compatibility/2006" xmlns:p14="http://schemas.microsoft.com/office/powerpoint/2010/main">
    <mc:Choice Requires="p14">
      <p:transition spd="slow" p14:dur="2000" advTm="20629"/>
    </mc:Choice>
    <mc:Fallback xmlns="">
      <p:transition spd="slow" advTm="206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493B0-B94E-784C-816D-576AD86AA075}"/>
              </a:ext>
            </a:extLst>
          </p:cNvPr>
          <p:cNvSpPr>
            <a:spLocks noGrp="1"/>
          </p:cNvSpPr>
          <p:nvPr>
            <p:ph type="title"/>
          </p:nvPr>
        </p:nvSpPr>
        <p:spPr>
          <a:xfrm>
            <a:off x="308272" y="220091"/>
            <a:ext cx="10515600" cy="1325563"/>
          </a:xfrm>
        </p:spPr>
        <p:txBody>
          <a:bodyPr>
            <a:normAutofit/>
          </a:bodyPr>
          <a:lstStyle/>
          <a:p>
            <a:r>
              <a:rPr lang="en-GB" sz="4000" cap="none" dirty="0">
                <a:latin typeface="CMU Sans Serif Medium" panose="02000603000000000000" pitchFamily="2" charset="0"/>
                <a:ea typeface="CMU Sans Serif Medium" panose="02000603000000000000" pitchFamily="2" charset="0"/>
                <a:cs typeface="CMU Sans Serif Medium" panose="02000603000000000000" pitchFamily="2" charset="0"/>
              </a:rPr>
              <a:t>Select Sentences as Explanations</a:t>
            </a:r>
          </a:p>
        </p:txBody>
      </p:sp>
      <p:sp>
        <p:nvSpPr>
          <p:cNvPr id="8" name="TextBox 7">
            <a:extLst>
              <a:ext uri="{FF2B5EF4-FFF2-40B4-BE49-F238E27FC236}">
                <a16:creationId xmlns:a16="http://schemas.microsoft.com/office/drawing/2014/main" id="{96037DF0-1627-0C43-9AB6-5C41FC0C07B0}"/>
              </a:ext>
            </a:extLst>
          </p:cNvPr>
          <p:cNvSpPr txBox="1"/>
          <p:nvPr/>
        </p:nvSpPr>
        <p:spPr>
          <a:xfrm>
            <a:off x="10643102" y="224369"/>
            <a:ext cx="1143262" cy="369332"/>
          </a:xfrm>
          <a:prstGeom prst="rect">
            <a:avLst/>
          </a:prstGeom>
          <a:noFill/>
        </p:spPr>
        <p:txBody>
          <a:bodyPr wrap="none" rtlCol="0">
            <a:spAutoFit/>
          </a:bodyPr>
          <a:lstStyle/>
          <a:p>
            <a:r>
              <a:rPr lang="en-US" dirty="0"/>
              <a:t>[ Choi ‘17]</a:t>
            </a:r>
          </a:p>
        </p:txBody>
      </p:sp>
      <p:sp>
        <p:nvSpPr>
          <p:cNvPr id="7" name="Date Placeholder 3">
            <a:extLst>
              <a:ext uri="{FF2B5EF4-FFF2-40B4-BE49-F238E27FC236}">
                <a16:creationId xmlns:a16="http://schemas.microsoft.com/office/drawing/2014/main" id="{AE992CFC-B435-D44D-B8B7-7C45DEB786DF}"/>
              </a:ext>
            </a:extLst>
          </p:cNvPr>
          <p:cNvSpPr txBox="1">
            <a:spLocks/>
          </p:cNvSpPr>
          <p:nvPr/>
        </p:nvSpPr>
        <p:spPr>
          <a:xfrm>
            <a:off x="9957816" y="6272784"/>
            <a:ext cx="1353312"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dirty="0">
                <a:solidFill>
                  <a:schemeClr val="tx1">
                    <a:lumMod val="50000"/>
                    <a:lumOff val="50000"/>
                  </a:schemeClr>
                </a:solidFill>
                <a:latin typeface="Proxima Nova Rg" panose="02000506030000020004" pitchFamily="50" charset="0"/>
              </a:rPr>
              <a:t>26 July 2020</a:t>
            </a:r>
          </a:p>
        </p:txBody>
      </p:sp>
      <p:sp>
        <p:nvSpPr>
          <p:cNvPr id="9" name="Footer Placeholder 4">
            <a:extLst>
              <a:ext uri="{FF2B5EF4-FFF2-40B4-BE49-F238E27FC236}">
                <a16:creationId xmlns:a16="http://schemas.microsoft.com/office/drawing/2014/main" id="{FD1B1EB1-62C8-6D46-A048-47BDBED36A3E}"/>
              </a:ext>
            </a:extLst>
          </p:cNvPr>
          <p:cNvSpPr txBox="1">
            <a:spLocks/>
          </p:cNvSpPr>
          <p:nvPr/>
        </p:nvSpPr>
        <p:spPr>
          <a:xfrm>
            <a:off x="457199" y="6272784"/>
            <a:ext cx="9500617"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dirty="0">
                <a:solidFill>
                  <a:schemeClr val="tx1">
                    <a:lumMod val="50000"/>
                    <a:lumOff val="50000"/>
                  </a:schemeClr>
                </a:solidFill>
                <a:latin typeface="Proxima Nova Rg" panose="02000506030000020004" pitchFamily="50" charset="0"/>
              </a:rPr>
              <a:t>Question Answering over Curated and Open Web Sources        R. Saha Roy and A. Anand	SIGIR 2020 Tutorial</a:t>
            </a:r>
          </a:p>
        </p:txBody>
      </p:sp>
      <p:sp>
        <p:nvSpPr>
          <p:cNvPr id="10" name="Slide Number Placeholder 4">
            <a:extLst>
              <a:ext uri="{FF2B5EF4-FFF2-40B4-BE49-F238E27FC236}">
                <a16:creationId xmlns:a16="http://schemas.microsoft.com/office/drawing/2014/main" id="{5BEA6210-C720-4F44-BC6B-6725306BBE19}"/>
              </a:ext>
            </a:extLst>
          </p:cNvPr>
          <p:cNvSpPr>
            <a:spLocks noGrp="1"/>
          </p:cNvSpPr>
          <p:nvPr>
            <p:ph type="sldNum" sz="quarter" idx="12"/>
          </p:nvPr>
        </p:nvSpPr>
        <p:spPr>
          <a:xfrm>
            <a:off x="11311128" y="6272784"/>
            <a:ext cx="640080" cy="365125"/>
          </a:xfrm>
        </p:spPr>
        <p:txBody>
          <a:bodyPr/>
          <a:lstStyle/>
          <a:p>
            <a:fld id="{3C79DA2A-28FA-48BA-8FFF-FF85E14EEF84}" type="slidenum">
              <a:rPr lang="en-US" smtClean="0"/>
              <a:t>4</a:t>
            </a:fld>
            <a:endParaRPr lang="en-US" dirty="0"/>
          </a:p>
        </p:txBody>
      </p:sp>
      <p:sp>
        <p:nvSpPr>
          <p:cNvPr id="11" name="TextBox 10">
            <a:extLst>
              <a:ext uri="{FF2B5EF4-FFF2-40B4-BE49-F238E27FC236}">
                <a16:creationId xmlns:a16="http://schemas.microsoft.com/office/drawing/2014/main" id="{50426B24-C33B-BD4E-B686-E322CE65B9B6}"/>
              </a:ext>
            </a:extLst>
          </p:cNvPr>
          <p:cNvSpPr txBox="1"/>
          <p:nvPr/>
        </p:nvSpPr>
        <p:spPr>
          <a:xfrm>
            <a:off x="2185733" y="1545654"/>
            <a:ext cx="7242179" cy="615553"/>
          </a:xfrm>
          <a:prstGeom prst="rect">
            <a:avLst/>
          </a:prstGeom>
          <a:noFill/>
        </p:spPr>
        <p:txBody>
          <a:bodyPr wrap="square" rtlCol="0">
            <a:spAutoFit/>
          </a:bodyPr>
          <a:lstStyle/>
          <a:p>
            <a:r>
              <a:rPr lang="en-DE" sz="3400" dirty="0">
                <a:solidFill>
                  <a:srgbClr val="C00000"/>
                </a:solidFill>
              </a:rPr>
              <a:t>What is the capital of Australia ?</a:t>
            </a:r>
          </a:p>
        </p:txBody>
      </p:sp>
      <p:sp>
        <p:nvSpPr>
          <p:cNvPr id="13" name="TextBox 12">
            <a:extLst>
              <a:ext uri="{FF2B5EF4-FFF2-40B4-BE49-F238E27FC236}">
                <a16:creationId xmlns:a16="http://schemas.microsoft.com/office/drawing/2014/main" id="{25F0B82A-2293-6348-A445-3627CD58023A}"/>
              </a:ext>
            </a:extLst>
          </p:cNvPr>
          <p:cNvSpPr txBox="1"/>
          <p:nvPr/>
        </p:nvSpPr>
        <p:spPr>
          <a:xfrm>
            <a:off x="835896" y="2116420"/>
            <a:ext cx="10774577" cy="3323987"/>
          </a:xfrm>
          <a:prstGeom prst="rect">
            <a:avLst/>
          </a:prstGeom>
          <a:noFill/>
        </p:spPr>
        <p:txBody>
          <a:bodyPr wrap="square" rtlCol="0">
            <a:spAutoFit/>
          </a:bodyPr>
          <a:lstStyle/>
          <a:p>
            <a:pPr algn="just"/>
            <a:endParaRPr lang="en-GB" sz="3000" dirty="0">
              <a:latin typeface="Proxima Nova" panose="02000506030000020004" pitchFamily="2" charset="0"/>
            </a:endParaRPr>
          </a:p>
          <a:p>
            <a:pPr algn="just"/>
            <a:r>
              <a:rPr lang="en-GB" sz="3000" dirty="0">
                <a:solidFill>
                  <a:schemeClr val="bg1">
                    <a:lumMod val="85000"/>
                  </a:schemeClr>
                </a:solidFill>
                <a:latin typeface="Proxima Nova" panose="02000506030000020004" pitchFamily="2" charset="0"/>
              </a:rPr>
              <a:t>The country's other major metropolitan areas are Melbourne, Brisbane, Perth, and Adelaide. As the seat of the government of Australia, Canberra is home to many important institutions of the federal government, national monuments and museums.</a:t>
            </a:r>
            <a:r>
              <a:rPr lang="en-GB" sz="3000" dirty="0">
                <a:latin typeface="Proxima Nova" panose="02000506030000020004" pitchFamily="2" charset="0"/>
              </a:rPr>
              <a:t> </a:t>
            </a:r>
          </a:p>
          <a:p>
            <a:pPr algn="just"/>
            <a:r>
              <a:rPr lang="en-GB" sz="3000" dirty="0">
                <a:latin typeface="Proxima Nova" panose="02000506030000020004" pitchFamily="2" charset="0"/>
              </a:rPr>
              <a:t>Canberra is also the capital of the country.</a:t>
            </a:r>
            <a:r>
              <a:rPr lang="en-DE" sz="3000">
                <a:latin typeface="Proxima Nova" panose="02000506030000020004" pitchFamily="2" charset="0"/>
              </a:rPr>
              <a:t> </a:t>
            </a:r>
            <a:endParaRPr lang="en-US" sz="3000" dirty="0">
              <a:latin typeface="Proxima Nova" panose="02000506030000020004" pitchFamily="2" charset="0"/>
            </a:endParaRPr>
          </a:p>
          <a:p>
            <a:pPr algn="just"/>
            <a:endParaRPr lang="en-DE" sz="3000" dirty="0">
              <a:latin typeface="Proxima Nova" panose="02000506030000020004" pitchFamily="2" charset="0"/>
            </a:endParaRPr>
          </a:p>
        </p:txBody>
      </p:sp>
      <p:pic>
        <p:nvPicPr>
          <p:cNvPr id="3" name="Audio 2">
            <a:hlinkClick r:id="" action="ppaction://media"/>
            <a:extLst>
              <a:ext uri="{FF2B5EF4-FFF2-40B4-BE49-F238E27FC236}">
                <a16:creationId xmlns:a16="http://schemas.microsoft.com/office/drawing/2014/main" id="{BDDD5D6D-ADD1-4282-BD85-3998F1018EB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845685533"/>
      </p:ext>
    </p:extLst>
  </p:cSld>
  <p:clrMapOvr>
    <a:masterClrMapping/>
  </p:clrMapOvr>
  <mc:AlternateContent xmlns:mc="http://schemas.openxmlformats.org/markup-compatibility/2006" xmlns:p14="http://schemas.microsoft.com/office/powerpoint/2010/main">
    <mc:Choice Requires="p14">
      <p:transition spd="slow" p14:dur="2000" advTm="16263"/>
    </mc:Choice>
    <mc:Fallback xmlns="">
      <p:transition spd="slow" advTm="162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493B0-B94E-784C-816D-576AD86AA075}"/>
              </a:ext>
            </a:extLst>
          </p:cNvPr>
          <p:cNvSpPr>
            <a:spLocks noGrp="1"/>
          </p:cNvSpPr>
          <p:nvPr>
            <p:ph type="title"/>
          </p:nvPr>
        </p:nvSpPr>
        <p:spPr>
          <a:xfrm>
            <a:off x="224051" y="8986"/>
            <a:ext cx="10515600" cy="1325563"/>
          </a:xfrm>
        </p:spPr>
        <p:txBody>
          <a:bodyPr>
            <a:normAutofit/>
          </a:bodyPr>
          <a:lstStyle/>
          <a:p>
            <a:r>
              <a:rPr lang="en-GB" sz="4000" cap="none" dirty="0">
                <a:latin typeface="CMU Sans Serif Medium" panose="02000603000000000000" pitchFamily="2" charset="0"/>
                <a:ea typeface="CMU Sans Serif Medium" panose="02000603000000000000" pitchFamily="2" charset="0"/>
                <a:cs typeface="CMU Sans Serif Medium" panose="02000603000000000000" pitchFamily="2" charset="0"/>
              </a:rPr>
              <a:t>Input to Reader</a:t>
            </a:r>
          </a:p>
        </p:txBody>
      </p:sp>
      <p:sp>
        <p:nvSpPr>
          <p:cNvPr id="8" name="TextBox 7">
            <a:extLst>
              <a:ext uri="{FF2B5EF4-FFF2-40B4-BE49-F238E27FC236}">
                <a16:creationId xmlns:a16="http://schemas.microsoft.com/office/drawing/2014/main" id="{96037DF0-1627-0C43-9AB6-5C41FC0C07B0}"/>
              </a:ext>
            </a:extLst>
          </p:cNvPr>
          <p:cNvSpPr txBox="1"/>
          <p:nvPr/>
        </p:nvSpPr>
        <p:spPr>
          <a:xfrm>
            <a:off x="10643102" y="224369"/>
            <a:ext cx="1143262" cy="369332"/>
          </a:xfrm>
          <a:prstGeom prst="rect">
            <a:avLst/>
          </a:prstGeom>
          <a:noFill/>
        </p:spPr>
        <p:txBody>
          <a:bodyPr wrap="none" rtlCol="0">
            <a:spAutoFit/>
          </a:bodyPr>
          <a:lstStyle/>
          <a:p>
            <a:r>
              <a:rPr lang="en-US" dirty="0"/>
              <a:t>[ Choi ‘17]</a:t>
            </a:r>
          </a:p>
        </p:txBody>
      </p:sp>
      <p:sp>
        <p:nvSpPr>
          <p:cNvPr id="7" name="Date Placeholder 3">
            <a:extLst>
              <a:ext uri="{FF2B5EF4-FFF2-40B4-BE49-F238E27FC236}">
                <a16:creationId xmlns:a16="http://schemas.microsoft.com/office/drawing/2014/main" id="{AE992CFC-B435-D44D-B8B7-7C45DEB786DF}"/>
              </a:ext>
            </a:extLst>
          </p:cNvPr>
          <p:cNvSpPr txBox="1">
            <a:spLocks/>
          </p:cNvSpPr>
          <p:nvPr/>
        </p:nvSpPr>
        <p:spPr>
          <a:xfrm>
            <a:off x="9957816" y="6272784"/>
            <a:ext cx="1353312"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dirty="0">
                <a:solidFill>
                  <a:schemeClr val="tx1">
                    <a:lumMod val="50000"/>
                    <a:lumOff val="50000"/>
                  </a:schemeClr>
                </a:solidFill>
                <a:latin typeface="Proxima Nova Rg" panose="02000506030000020004" pitchFamily="50" charset="0"/>
              </a:rPr>
              <a:t>26 July 2020</a:t>
            </a:r>
          </a:p>
        </p:txBody>
      </p:sp>
      <p:sp>
        <p:nvSpPr>
          <p:cNvPr id="9" name="Footer Placeholder 4">
            <a:extLst>
              <a:ext uri="{FF2B5EF4-FFF2-40B4-BE49-F238E27FC236}">
                <a16:creationId xmlns:a16="http://schemas.microsoft.com/office/drawing/2014/main" id="{FD1B1EB1-62C8-6D46-A048-47BDBED36A3E}"/>
              </a:ext>
            </a:extLst>
          </p:cNvPr>
          <p:cNvSpPr txBox="1">
            <a:spLocks/>
          </p:cNvSpPr>
          <p:nvPr/>
        </p:nvSpPr>
        <p:spPr>
          <a:xfrm>
            <a:off x="457199" y="6272784"/>
            <a:ext cx="9500617"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dirty="0">
                <a:solidFill>
                  <a:schemeClr val="tx1">
                    <a:lumMod val="50000"/>
                    <a:lumOff val="50000"/>
                  </a:schemeClr>
                </a:solidFill>
                <a:latin typeface="Proxima Nova Rg" panose="02000506030000020004" pitchFamily="50" charset="0"/>
              </a:rPr>
              <a:t>Question Answering over Curated and Open Web Sources        R. Saha Roy and A. Anand	SIGIR 2020 Tutorial</a:t>
            </a:r>
          </a:p>
        </p:txBody>
      </p:sp>
      <p:sp>
        <p:nvSpPr>
          <p:cNvPr id="10" name="Slide Number Placeholder 4">
            <a:extLst>
              <a:ext uri="{FF2B5EF4-FFF2-40B4-BE49-F238E27FC236}">
                <a16:creationId xmlns:a16="http://schemas.microsoft.com/office/drawing/2014/main" id="{5BEA6210-C720-4F44-BC6B-6725306BBE19}"/>
              </a:ext>
            </a:extLst>
          </p:cNvPr>
          <p:cNvSpPr>
            <a:spLocks noGrp="1"/>
          </p:cNvSpPr>
          <p:nvPr>
            <p:ph type="sldNum" sz="quarter" idx="12"/>
          </p:nvPr>
        </p:nvSpPr>
        <p:spPr>
          <a:xfrm>
            <a:off x="11311128" y="6272784"/>
            <a:ext cx="640080" cy="365125"/>
          </a:xfrm>
        </p:spPr>
        <p:txBody>
          <a:bodyPr/>
          <a:lstStyle/>
          <a:p>
            <a:fld id="{3C79DA2A-28FA-48BA-8FFF-FF85E14EEF84}" type="slidenum">
              <a:rPr lang="en-US" smtClean="0"/>
              <a:t>5</a:t>
            </a:fld>
            <a:endParaRPr lang="en-US" dirty="0"/>
          </a:p>
        </p:txBody>
      </p:sp>
      <p:sp>
        <p:nvSpPr>
          <p:cNvPr id="11" name="TextBox 10">
            <a:extLst>
              <a:ext uri="{FF2B5EF4-FFF2-40B4-BE49-F238E27FC236}">
                <a16:creationId xmlns:a16="http://schemas.microsoft.com/office/drawing/2014/main" id="{50426B24-C33B-BD4E-B686-E322CE65B9B6}"/>
              </a:ext>
            </a:extLst>
          </p:cNvPr>
          <p:cNvSpPr txBox="1"/>
          <p:nvPr/>
        </p:nvSpPr>
        <p:spPr>
          <a:xfrm>
            <a:off x="2681289" y="1495430"/>
            <a:ext cx="7242179" cy="615553"/>
          </a:xfrm>
          <a:prstGeom prst="rect">
            <a:avLst/>
          </a:prstGeom>
          <a:noFill/>
        </p:spPr>
        <p:txBody>
          <a:bodyPr wrap="square" rtlCol="0">
            <a:spAutoFit/>
          </a:bodyPr>
          <a:lstStyle/>
          <a:p>
            <a:r>
              <a:rPr lang="en-DE" sz="3400" dirty="0">
                <a:solidFill>
                  <a:srgbClr val="C00000"/>
                </a:solidFill>
              </a:rPr>
              <a:t>What is the capital of Australia ?</a:t>
            </a:r>
          </a:p>
        </p:txBody>
      </p:sp>
      <p:sp>
        <p:nvSpPr>
          <p:cNvPr id="13" name="TextBox 12">
            <a:extLst>
              <a:ext uri="{FF2B5EF4-FFF2-40B4-BE49-F238E27FC236}">
                <a16:creationId xmlns:a16="http://schemas.microsoft.com/office/drawing/2014/main" id="{25F0B82A-2293-6348-A445-3627CD58023A}"/>
              </a:ext>
            </a:extLst>
          </p:cNvPr>
          <p:cNvSpPr txBox="1"/>
          <p:nvPr/>
        </p:nvSpPr>
        <p:spPr>
          <a:xfrm>
            <a:off x="2106660" y="1740979"/>
            <a:ext cx="10774577" cy="1477328"/>
          </a:xfrm>
          <a:prstGeom prst="rect">
            <a:avLst/>
          </a:prstGeom>
          <a:noFill/>
        </p:spPr>
        <p:txBody>
          <a:bodyPr wrap="square" rtlCol="0">
            <a:spAutoFit/>
          </a:bodyPr>
          <a:lstStyle/>
          <a:p>
            <a:pPr algn="just"/>
            <a:endParaRPr lang="en-GB" sz="3000" dirty="0">
              <a:latin typeface="Proxima Nova" panose="02000506030000020004" pitchFamily="2" charset="0"/>
            </a:endParaRPr>
          </a:p>
          <a:p>
            <a:pPr algn="just"/>
            <a:r>
              <a:rPr lang="en-GB" sz="3000" dirty="0">
                <a:solidFill>
                  <a:schemeClr val="bg1">
                    <a:lumMod val="85000"/>
                  </a:schemeClr>
                </a:solidFill>
                <a:latin typeface="Proxima Nova" panose="02000506030000020004" pitchFamily="2" charset="0"/>
              </a:rPr>
              <a:t>….</a:t>
            </a:r>
            <a:r>
              <a:rPr lang="en-GB" sz="3000" dirty="0">
                <a:latin typeface="Proxima Nova" panose="02000506030000020004" pitchFamily="2" charset="0"/>
              </a:rPr>
              <a:t> Canberra is also the capital of the country.</a:t>
            </a:r>
            <a:r>
              <a:rPr lang="en-DE" sz="3000">
                <a:latin typeface="Proxima Nova" panose="02000506030000020004" pitchFamily="2" charset="0"/>
              </a:rPr>
              <a:t> </a:t>
            </a:r>
            <a:endParaRPr lang="en-US" sz="3000" dirty="0">
              <a:latin typeface="Proxima Nova" panose="02000506030000020004" pitchFamily="2" charset="0"/>
            </a:endParaRPr>
          </a:p>
          <a:p>
            <a:pPr algn="just"/>
            <a:endParaRPr lang="en-DE" sz="3000" dirty="0">
              <a:latin typeface="Proxima Nova" panose="02000506030000020004" pitchFamily="2" charset="0"/>
            </a:endParaRPr>
          </a:p>
        </p:txBody>
      </p:sp>
      <p:pic>
        <p:nvPicPr>
          <p:cNvPr id="12" name="Picture 11">
            <a:extLst>
              <a:ext uri="{FF2B5EF4-FFF2-40B4-BE49-F238E27FC236}">
                <a16:creationId xmlns:a16="http://schemas.microsoft.com/office/drawing/2014/main" id="{652A1727-482E-8E41-8EE2-53326330EF58}"/>
              </a:ext>
            </a:extLst>
          </p:cNvPr>
          <p:cNvPicPr>
            <a:picLocks noChangeAspect="1"/>
          </p:cNvPicPr>
          <p:nvPr/>
        </p:nvPicPr>
        <p:blipFill>
          <a:blip r:embed="rId6"/>
          <a:stretch>
            <a:fillRect/>
          </a:stretch>
        </p:blipFill>
        <p:spPr>
          <a:xfrm>
            <a:off x="2014935" y="3055098"/>
            <a:ext cx="8286127" cy="174355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cxnSp>
        <p:nvCxnSpPr>
          <p:cNvPr id="14" name="Straight Arrow Connector 13">
            <a:extLst>
              <a:ext uri="{FF2B5EF4-FFF2-40B4-BE49-F238E27FC236}">
                <a16:creationId xmlns:a16="http://schemas.microsoft.com/office/drawing/2014/main" id="{131D83B3-E6D0-DC4E-B538-FA647C71A65F}"/>
              </a:ext>
            </a:extLst>
          </p:cNvPr>
          <p:cNvCxnSpPr>
            <a:cxnSpLocks/>
          </p:cNvCxnSpPr>
          <p:nvPr/>
        </p:nvCxnSpPr>
        <p:spPr>
          <a:xfrm>
            <a:off x="5260896" y="2733007"/>
            <a:ext cx="0" cy="473802"/>
          </a:xfrm>
          <a:prstGeom prst="straightConnector1">
            <a:avLst/>
          </a:prstGeom>
          <a:ln w="571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F60A223-9237-A849-BA43-AF73BF4D6128}"/>
              </a:ext>
            </a:extLst>
          </p:cNvPr>
          <p:cNvCxnSpPr>
            <a:cxnSpLocks/>
          </p:cNvCxnSpPr>
          <p:nvPr/>
        </p:nvCxnSpPr>
        <p:spPr>
          <a:xfrm>
            <a:off x="5260896" y="4607974"/>
            <a:ext cx="0" cy="473802"/>
          </a:xfrm>
          <a:prstGeom prst="straightConnector1">
            <a:avLst/>
          </a:prstGeom>
          <a:ln w="571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093B2C2-DC32-CB4E-9310-7FA01DDD6E2E}"/>
              </a:ext>
            </a:extLst>
          </p:cNvPr>
          <p:cNvSpPr/>
          <p:nvPr/>
        </p:nvSpPr>
        <p:spPr>
          <a:xfrm>
            <a:off x="4339981" y="5081776"/>
            <a:ext cx="1962397" cy="615553"/>
          </a:xfrm>
          <a:prstGeom prst="rect">
            <a:avLst/>
          </a:prstGeom>
        </p:spPr>
        <p:txBody>
          <a:bodyPr wrap="none">
            <a:spAutoFit/>
          </a:bodyPr>
          <a:lstStyle/>
          <a:p>
            <a:r>
              <a:rPr lang="en-GB" sz="3400" dirty="0">
                <a:solidFill>
                  <a:srgbClr val="00B050"/>
                </a:solidFill>
                <a:latin typeface="Proxima Nova" panose="02000506030000020004" pitchFamily="2" charset="0"/>
              </a:rPr>
              <a:t>Canberra</a:t>
            </a:r>
            <a:endParaRPr lang="en-US" sz="3400" dirty="0">
              <a:solidFill>
                <a:srgbClr val="00B050"/>
              </a:solidFill>
            </a:endParaRPr>
          </a:p>
        </p:txBody>
      </p:sp>
      <p:cxnSp>
        <p:nvCxnSpPr>
          <p:cNvPr id="17" name="Straight Arrow Connector 16">
            <a:extLst>
              <a:ext uri="{FF2B5EF4-FFF2-40B4-BE49-F238E27FC236}">
                <a16:creationId xmlns:a16="http://schemas.microsoft.com/office/drawing/2014/main" id="{A80AF4CD-F4D7-AE40-9E38-16F167FBB261}"/>
              </a:ext>
            </a:extLst>
          </p:cNvPr>
          <p:cNvCxnSpPr>
            <a:cxnSpLocks/>
          </p:cNvCxnSpPr>
          <p:nvPr/>
        </p:nvCxnSpPr>
        <p:spPr>
          <a:xfrm>
            <a:off x="11237212" y="2678272"/>
            <a:ext cx="0" cy="473802"/>
          </a:xfrm>
          <a:prstGeom prst="straightConnector1">
            <a:avLst/>
          </a:prstGeom>
          <a:ln w="571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F502092-5E8A-CA4F-8D93-53C33A92A2E8}"/>
              </a:ext>
            </a:extLst>
          </p:cNvPr>
          <p:cNvCxnSpPr>
            <a:cxnSpLocks/>
          </p:cNvCxnSpPr>
          <p:nvPr/>
        </p:nvCxnSpPr>
        <p:spPr>
          <a:xfrm>
            <a:off x="11215782" y="4607974"/>
            <a:ext cx="0" cy="473802"/>
          </a:xfrm>
          <a:prstGeom prst="straightConnector1">
            <a:avLst/>
          </a:prstGeom>
          <a:ln w="571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F06F4C6-0DB0-B749-BBA4-B084424149E9}"/>
              </a:ext>
            </a:extLst>
          </p:cNvPr>
          <p:cNvSpPr txBox="1"/>
          <p:nvPr/>
        </p:nvSpPr>
        <p:spPr>
          <a:xfrm>
            <a:off x="10764227" y="5307948"/>
            <a:ext cx="946734" cy="369332"/>
          </a:xfrm>
          <a:prstGeom prst="rect">
            <a:avLst/>
          </a:prstGeom>
          <a:noFill/>
        </p:spPr>
        <p:txBody>
          <a:bodyPr wrap="none" rtlCol="0">
            <a:spAutoFit/>
          </a:bodyPr>
          <a:lstStyle/>
          <a:p>
            <a:r>
              <a:rPr lang="en-DE" dirty="0"/>
              <a:t>answer</a:t>
            </a:r>
          </a:p>
        </p:txBody>
      </p:sp>
      <p:sp>
        <p:nvSpPr>
          <p:cNvPr id="19" name="Rectangle 18">
            <a:extLst>
              <a:ext uri="{FF2B5EF4-FFF2-40B4-BE49-F238E27FC236}">
                <a16:creationId xmlns:a16="http://schemas.microsoft.com/office/drawing/2014/main" id="{79CD8F4F-FED0-B242-BEAA-32B1809849C6}"/>
              </a:ext>
            </a:extLst>
          </p:cNvPr>
          <p:cNvSpPr/>
          <p:nvPr/>
        </p:nvSpPr>
        <p:spPr>
          <a:xfrm>
            <a:off x="10665963" y="1490341"/>
            <a:ext cx="1143262" cy="8748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Selector network</a:t>
            </a:r>
          </a:p>
        </p:txBody>
      </p:sp>
      <p:sp>
        <p:nvSpPr>
          <p:cNvPr id="20" name="Rectangle 19">
            <a:extLst>
              <a:ext uri="{FF2B5EF4-FFF2-40B4-BE49-F238E27FC236}">
                <a16:creationId xmlns:a16="http://schemas.microsoft.com/office/drawing/2014/main" id="{E71B3F10-49F0-C244-96D7-52750FD8FCCB}"/>
              </a:ext>
            </a:extLst>
          </p:cNvPr>
          <p:cNvSpPr/>
          <p:nvPr/>
        </p:nvSpPr>
        <p:spPr>
          <a:xfrm>
            <a:off x="10807524" y="3405120"/>
            <a:ext cx="1007207" cy="6849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Reader</a:t>
            </a:r>
          </a:p>
        </p:txBody>
      </p:sp>
      <p:pic>
        <p:nvPicPr>
          <p:cNvPr id="4" name="Audio 3">
            <a:hlinkClick r:id="" action="ppaction://media"/>
            <a:extLst>
              <a:ext uri="{FF2B5EF4-FFF2-40B4-BE49-F238E27FC236}">
                <a16:creationId xmlns:a16="http://schemas.microsoft.com/office/drawing/2014/main" id="{EE79D725-19E5-42EA-A9B6-2597802C6A5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34800" y="6400800"/>
            <a:ext cx="304800" cy="304800"/>
          </a:xfrm>
          <a:prstGeom prst="rect">
            <a:avLst/>
          </a:prstGeom>
        </p:spPr>
      </p:pic>
    </p:spTree>
    <p:custDataLst>
      <p:tags r:id="rId1"/>
    </p:custDataLst>
    <p:extLst>
      <p:ext uri="{BB962C8B-B14F-4D97-AF65-F5344CB8AC3E}">
        <p14:creationId xmlns:p14="http://schemas.microsoft.com/office/powerpoint/2010/main" val="1641127913"/>
      </p:ext>
    </p:extLst>
  </p:cSld>
  <p:clrMapOvr>
    <a:masterClrMapping/>
  </p:clrMapOvr>
  <mc:AlternateContent xmlns:mc="http://schemas.openxmlformats.org/markup-compatibility/2006" xmlns:p14="http://schemas.microsoft.com/office/powerpoint/2010/main">
    <mc:Choice Requires="p14">
      <p:transition spd="slow" p14:dur="2000" advTm="46588"/>
    </mc:Choice>
    <mc:Fallback xmlns="">
      <p:transition spd="slow" advTm="465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4"/>
                </p:tgtEl>
              </p:cMediaNode>
            </p:audio>
          </p:childTnLst>
        </p:cTn>
      </p:par>
    </p:tnLst>
    <p:bldLst>
      <p:bldP spid="3"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493B0-B94E-784C-816D-576AD86AA075}"/>
              </a:ext>
            </a:extLst>
          </p:cNvPr>
          <p:cNvSpPr>
            <a:spLocks noGrp="1"/>
          </p:cNvSpPr>
          <p:nvPr>
            <p:ph type="title"/>
          </p:nvPr>
        </p:nvSpPr>
        <p:spPr>
          <a:xfrm>
            <a:off x="405636" y="111394"/>
            <a:ext cx="10515600" cy="1325563"/>
          </a:xfrm>
        </p:spPr>
        <p:txBody>
          <a:bodyPr>
            <a:normAutofit/>
          </a:bodyPr>
          <a:lstStyle/>
          <a:p>
            <a:r>
              <a:rPr lang="en-GB" sz="4000" cap="none" dirty="0">
                <a:latin typeface="CMU Sans Serif Medium" panose="02000603000000000000" pitchFamily="2" charset="0"/>
                <a:ea typeface="CMU Sans Serif Medium" panose="02000603000000000000" pitchFamily="2" charset="0"/>
                <a:cs typeface="CMU Sans Serif Medium" panose="02000603000000000000" pitchFamily="2" charset="0"/>
              </a:rPr>
              <a:t>Pipelined Models</a:t>
            </a:r>
          </a:p>
        </p:txBody>
      </p:sp>
      <p:sp>
        <p:nvSpPr>
          <p:cNvPr id="8" name="TextBox 7">
            <a:extLst>
              <a:ext uri="{FF2B5EF4-FFF2-40B4-BE49-F238E27FC236}">
                <a16:creationId xmlns:a16="http://schemas.microsoft.com/office/drawing/2014/main" id="{96037DF0-1627-0C43-9AB6-5C41FC0C07B0}"/>
              </a:ext>
            </a:extLst>
          </p:cNvPr>
          <p:cNvSpPr txBox="1"/>
          <p:nvPr/>
        </p:nvSpPr>
        <p:spPr>
          <a:xfrm>
            <a:off x="10643102" y="224369"/>
            <a:ext cx="1143262" cy="369332"/>
          </a:xfrm>
          <a:prstGeom prst="rect">
            <a:avLst/>
          </a:prstGeom>
          <a:noFill/>
        </p:spPr>
        <p:txBody>
          <a:bodyPr wrap="none" rtlCol="0">
            <a:spAutoFit/>
          </a:bodyPr>
          <a:lstStyle/>
          <a:p>
            <a:r>
              <a:rPr lang="en-US" dirty="0"/>
              <a:t>[ Choi ‘17]</a:t>
            </a:r>
          </a:p>
        </p:txBody>
      </p:sp>
      <p:sp>
        <p:nvSpPr>
          <p:cNvPr id="7" name="Date Placeholder 3">
            <a:extLst>
              <a:ext uri="{FF2B5EF4-FFF2-40B4-BE49-F238E27FC236}">
                <a16:creationId xmlns:a16="http://schemas.microsoft.com/office/drawing/2014/main" id="{AE992CFC-B435-D44D-B8B7-7C45DEB786DF}"/>
              </a:ext>
            </a:extLst>
          </p:cNvPr>
          <p:cNvSpPr txBox="1">
            <a:spLocks/>
          </p:cNvSpPr>
          <p:nvPr/>
        </p:nvSpPr>
        <p:spPr>
          <a:xfrm>
            <a:off x="9957816" y="6272784"/>
            <a:ext cx="1353312"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dirty="0">
                <a:solidFill>
                  <a:schemeClr val="tx1">
                    <a:lumMod val="50000"/>
                    <a:lumOff val="50000"/>
                  </a:schemeClr>
                </a:solidFill>
                <a:latin typeface="Proxima Nova Rg" panose="02000506030000020004" pitchFamily="50" charset="0"/>
              </a:rPr>
              <a:t>26 July 2020</a:t>
            </a:r>
          </a:p>
        </p:txBody>
      </p:sp>
      <p:sp>
        <p:nvSpPr>
          <p:cNvPr id="9" name="Footer Placeholder 4">
            <a:extLst>
              <a:ext uri="{FF2B5EF4-FFF2-40B4-BE49-F238E27FC236}">
                <a16:creationId xmlns:a16="http://schemas.microsoft.com/office/drawing/2014/main" id="{FD1B1EB1-62C8-6D46-A048-47BDBED36A3E}"/>
              </a:ext>
            </a:extLst>
          </p:cNvPr>
          <p:cNvSpPr txBox="1">
            <a:spLocks/>
          </p:cNvSpPr>
          <p:nvPr/>
        </p:nvSpPr>
        <p:spPr>
          <a:xfrm>
            <a:off x="457199" y="6272784"/>
            <a:ext cx="9500617"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dirty="0">
                <a:solidFill>
                  <a:schemeClr val="tx1">
                    <a:lumMod val="50000"/>
                    <a:lumOff val="50000"/>
                  </a:schemeClr>
                </a:solidFill>
                <a:latin typeface="Proxima Nova Rg" panose="02000506030000020004" pitchFamily="50" charset="0"/>
              </a:rPr>
              <a:t>Question Answering over Curated and Open Web Sources        R. Saha Roy and A. Anand	SIGIR 2020 Tutorial</a:t>
            </a:r>
          </a:p>
        </p:txBody>
      </p:sp>
      <p:sp>
        <p:nvSpPr>
          <p:cNvPr id="10" name="Slide Number Placeholder 4">
            <a:extLst>
              <a:ext uri="{FF2B5EF4-FFF2-40B4-BE49-F238E27FC236}">
                <a16:creationId xmlns:a16="http://schemas.microsoft.com/office/drawing/2014/main" id="{687A59AD-D8C8-FE4A-B130-40F6B8BA9AE2}"/>
              </a:ext>
            </a:extLst>
          </p:cNvPr>
          <p:cNvSpPr>
            <a:spLocks noGrp="1"/>
          </p:cNvSpPr>
          <p:nvPr>
            <p:ph type="sldNum" sz="quarter" idx="12"/>
          </p:nvPr>
        </p:nvSpPr>
        <p:spPr>
          <a:xfrm>
            <a:off x="11311128" y="6272784"/>
            <a:ext cx="640080" cy="365125"/>
          </a:xfrm>
        </p:spPr>
        <p:txBody>
          <a:bodyPr/>
          <a:lstStyle/>
          <a:p>
            <a:fld id="{3C79DA2A-28FA-48BA-8FFF-FF85E14EEF84}" type="slidenum">
              <a:rPr lang="en-US" smtClean="0"/>
              <a:t>6</a:t>
            </a:fld>
            <a:endParaRPr lang="en-US" dirty="0"/>
          </a:p>
        </p:txBody>
      </p:sp>
      <p:sp>
        <p:nvSpPr>
          <p:cNvPr id="11" name="TextBox 10">
            <a:extLst>
              <a:ext uri="{FF2B5EF4-FFF2-40B4-BE49-F238E27FC236}">
                <a16:creationId xmlns:a16="http://schemas.microsoft.com/office/drawing/2014/main" id="{5DDCF39F-5E57-3B4F-9A65-20027ECCEAE9}"/>
              </a:ext>
            </a:extLst>
          </p:cNvPr>
          <p:cNvSpPr txBox="1"/>
          <p:nvPr/>
        </p:nvSpPr>
        <p:spPr>
          <a:xfrm>
            <a:off x="461420" y="1513718"/>
            <a:ext cx="10849708" cy="5878532"/>
          </a:xfrm>
          <a:prstGeom prst="rect">
            <a:avLst/>
          </a:prstGeom>
          <a:noFill/>
        </p:spPr>
        <p:txBody>
          <a:bodyPr wrap="square" rtlCol="0">
            <a:spAutoFit/>
          </a:bodyPr>
          <a:lstStyle/>
          <a:p>
            <a:pPr marL="342900" indent="-342900">
              <a:buClr>
                <a:schemeClr val="accent1">
                  <a:lumMod val="75000"/>
                </a:schemeClr>
              </a:buClr>
              <a:buFont typeface="Wingdings" pitchFamily="2" charset="2"/>
              <a:buChar char="§"/>
            </a:pPr>
            <a:r>
              <a:rPr lang="en-US" sz="2400" dirty="0">
                <a:latin typeface="Proxima Nova" panose="02000506030000020004" pitchFamily="2" charset="0"/>
                <a:ea typeface="CMU Sans Serif Medium" panose="02000603000000000000" pitchFamily="2" charset="0"/>
                <a:cs typeface="CMU Sans Serif Medium" panose="02000603000000000000" pitchFamily="2" charset="0"/>
              </a:rPr>
              <a:t>Sentence selection and answer predictions are independently trained</a:t>
            </a:r>
            <a:endParaRPr lang="en-DE" sz="2400" dirty="0">
              <a:latin typeface="Proxima Nova" panose="02000506030000020004" pitchFamily="2" charset="0"/>
              <a:ea typeface="CMU Sans Serif Medium" panose="02000603000000000000" pitchFamily="2" charset="0"/>
              <a:cs typeface="CMU Sans Serif Medium" panose="02000603000000000000" pitchFamily="2" charset="0"/>
            </a:endParaRPr>
          </a:p>
          <a:p>
            <a:pPr marL="800100" lvl="1" indent="-342900">
              <a:buClr>
                <a:schemeClr val="accent1">
                  <a:lumMod val="75000"/>
                </a:schemeClr>
              </a:buClr>
              <a:buFont typeface="Wingdings" pitchFamily="2" charset="2"/>
              <a:buChar char="§"/>
            </a:pPr>
            <a:endParaRPr lang="en-DE" sz="2400" dirty="0">
              <a:latin typeface="Proxima Nova" panose="02000506030000020004" pitchFamily="2" charset="0"/>
              <a:ea typeface="CMU Sans Serif Medium" panose="02000603000000000000" pitchFamily="2" charset="0"/>
              <a:cs typeface="CMU Sans Serif Medium" panose="02000603000000000000" pitchFamily="2" charset="0"/>
            </a:endParaRPr>
          </a:p>
          <a:p>
            <a:pPr marL="342900" indent="-342900">
              <a:buClr>
                <a:schemeClr val="accent1">
                  <a:lumMod val="75000"/>
                </a:schemeClr>
              </a:buClr>
              <a:buFont typeface="Wingdings" pitchFamily="2" charset="2"/>
              <a:buChar char="§"/>
            </a:pPr>
            <a:r>
              <a:rPr lang="en-US" sz="2400" dirty="0">
                <a:latin typeface="Proxima Nova" panose="02000506030000020004" pitchFamily="2" charset="0"/>
                <a:ea typeface="CMU Sans Serif Medium" panose="02000603000000000000" pitchFamily="2" charset="0"/>
                <a:cs typeface="CMU Sans Serif Medium" panose="02000603000000000000" pitchFamily="2" charset="0"/>
              </a:rPr>
              <a:t>What is the training data for sentence selection ?</a:t>
            </a:r>
            <a:endParaRPr lang="en-DE" sz="2400" dirty="0">
              <a:latin typeface="Proxima Nova" panose="02000506030000020004" pitchFamily="2" charset="0"/>
              <a:ea typeface="CMU Sans Serif Medium" panose="02000603000000000000" pitchFamily="2" charset="0"/>
              <a:cs typeface="CMU Sans Serif Medium" panose="02000603000000000000" pitchFamily="2" charset="0"/>
            </a:endParaRPr>
          </a:p>
          <a:p>
            <a:pPr marL="800100" lvl="1" indent="-342900">
              <a:buClr>
                <a:schemeClr val="accent1">
                  <a:lumMod val="75000"/>
                </a:schemeClr>
              </a:buClr>
              <a:buFont typeface="Wingdings" pitchFamily="2" charset="2"/>
              <a:buChar char="§"/>
            </a:pPr>
            <a:r>
              <a:rPr lang="en-US" sz="2400" dirty="0">
                <a:solidFill>
                  <a:schemeClr val="accent2"/>
                </a:solidFill>
                <a:latin typeface="Proxima Nova" panose="02000506030000020004" pitchFamily="2" charset="0"/>
                <a:ea typeface="CMU Sans Serif Medium" panose="02000603000000000000" pitchFamily="2" charset="0"/>
                <a:cs typeface="CMU Sans Serif Medium" panose="02000603000000000000" pitchFamily="2" charset="0"/>
              </a:rPr>
              <a:t>Distance supervision</a:t>
            </a:r>
            <a:endParaRPr lang="en-DE" sz="2400" dirty="0">
              <a:solidFill>
                <a:schemeClr val="accent2"/>
              </a:solidFill>
              <a:latin typeface="Proxima Nova" panose="02000506030000020004" pitchFamily="2" charset="0"/>
              <a:ea typeface="CMU Sans Serif Medium" panose="02000603000000000000" pitchFamily="2" charset="0"/>
              <a:cs typeface="CMU Sans Serif Medium" panose="02000603000000000000" pitchFamily="2" charset="0"/>
            </a:endParaRPr>
          </a:p>
          <a:p>
            <a:pPr marL="1257300" lvl="2" indent="-342900">
              <a:buClr>
                <a:schemeClr val="accent1">
                  <a:lumMod val="75000"/>
                </a:schemeClr>
              </a:buClr>
              <a:buFont typeface="Wingdings" pitchFamily="2" charset="2"/>
              <a:buChar char="§"/>
            </a:pPr>
            <a:r>
              <a:rPr lang="en-DE" sz="2000" dirty="0">
                <a:latin typeface="Proxima Nova" panose="02000506030000020004" pitchFamily="2" charset="0"/>
                <a:ea typeface="CMU Sans Serif Medium" panose="02000603000000000000" pitchFamily="2" charset="0"/>
                <a:cs typeface="CMU Sans Serif Medium" panose="02000603000000000000" pitchFamily="2" charset="0"/>
              </a:rPr>
              <a:t>All </a:t>
            </a:r>
            <a:r>
              <a:rPr lang="en-US" sz="2000" dirty="0">
                <a:latin typeface="Proxima Nova" panose="02000506030000020004" pitchFamily="2" charset="0"/>
                <a:ea typeface="CMU Sans Serif Medium" panose="02000603000000000000" pitchFamily="2" charset="0"/>
                <a:cs typeface="CMU Sans Serif Medium" panose="02000603000000000000" pitchFamily="2" charset="0"/>
              </a:rPr>
              <a:t>sentences </a:t>
            </a:r>
            <a:r>
              <a:rPr lang="en-DE" sz="2000" dirty="0">
                <a:latin typeface="Proxima Nova" panose="02000506030000020004" pitchFamily="2" charset="0"/>
                <a:ea typeface="CMU Sans Serif Medium" panose="02000603000000000000" pitchFamily="2" charset="0"/>
                <a:cs typeface="CMU Sans Serif Medium" panose="02000603000000000000" pitchFamily="2" charset="0"/>
              </a:rPr>
              <a:t>in the </a:t>
            </a:r>
            <a:r>
              <a:rPr lang="en-US" sz="2000" dirty="0">
                <a:latin typeface="Proxima Nova" panose="02000506030000020004" pitchFamily="2" charset="0"/>
                <a:ea typeface="CMU Sans Serif Medium" panose="02000603000000000000" pitchFamily="2" charset="0"/>
                <a:cs typeface="CMU Sans Serif Medium" panose="02000603000000000000" pitchFamily="2" charset="0"/>
              </a:rPr>
              <a:t>document </a:t>
            </a:r>
            <a:r>
              <a:rPr lang="en-DE" sz="2000" dirty="0">
                <a:latin typeface="Proxima Nova" panose="02000506030000020004" pitchFamily="2" charset="0"/>
                <a:ea typeface="CMU Sans Serif Medium" panose="02000603000000000000" pitchFamily="2" charset="0"/>
                <a:cs typeface="CMU Sans Serif Medium" panose="02000603000000000000" pitchFamily="2" charset="0"/>
              </a:rPr>
              <a:t>containing answer </a:t>
            </a:r>
            <a:r>
              <a:rPr lang="en-US" sz="2000" dirty="0">
                <a:latin typeface="Proxima Nova" panose="02000506030000020004" pitchFamily="2" charset="0"/>
                <a:ea typeface="CMU Sans Serif Medium" panose="02000603000000000000" pitchFamily="2" charset="0"/>
                <a:cs typeface="CMU Sans Serif Medium" panose="02000603000000000000" pitchFamily="2" charset="0"/>
              </a:rPr>
              <a:t>is a positive instance</a:t>
            </a:r>
            <a:endParaRPr lang="en-DE" sz="2000" dirty="0">
              <a:latin typeface="Proxima Nova" panose="02000506030000020004" pitchFamily="2" charset="0"/>
              <a:ea typeface="CMU Sans Serif Medium" panose="02000603000000000000" pitchFamily="2" charset="0"/>
              <a:cs typeface="CMU Sans Serif Medium" panose="02000603000000000000" pitchFamily="2" charset="0"/>
            </a:endParaRPr>
          </a:p>
          <a:p>
            <a:pPr marL="1257300" lvl="2" indent="-342900">
              <a:buClr>
                <a:schemeClr val="accent1">
                  <a:lumMod val="75000"/>
                </a:schemeClr>
              </a:buClr>
              <a:buFont typeface="Wingdings" pitchFamily="2" charset="2"/>
              <a:buChar char="§"/>
            </a:pPr>
            <a:r>
              <a:rPr lang="en-US" sz="2000" dirty="0">
                <a:latin typeface="Proxima Nova" panose="02000506030000020004" pitchFamily="2" charset="0"/>
                <a:ea typeface="CMU Sans Serif Medium" panose="02000603000000000000" pitchFamily="2" charset="0"/>
                <a:cs typeface="CMU Sans Serif Medium" panose="02000603000000000000" pitchFamily="2" charset="0"/>
              </a:rPr>
              <a:t>First sentence in the document containing the answer </a:t>
            </a:r>
            <a:endParaRPr lang="en-DE" sz="2000" dirty="0">
              <a:latin typeface="Proxima Nova" panose="02000506030000020004" pitchFamily="2" charset="0"/>
              <a:ea typeface="CMU Sans Serif Medium" panose="02000603000000000000" pitchFamily="2" charset="0"/>
              <a:cs typeface="CMU Sans Serif Medium" panose="02000603000000000000" pitchFamily="2" charset="0"/>
            </a:endParaRPr>
          </a:p>
          <a:p>
            <a:pPr marL="800100" lvl="1" indent="-342900">
              <a:buClr>
                <a:schemeClr val="accent1">
                  <a:lumMod val="75000"/>
                </a:schemeClr>
              </a:buClr>
              <a:buFont typeface="Wingdings" pitchFamily="2" charset="2"/>
              <a:buChar char="§"/>
            </a:pPr>
            <a:endParaRPr lang="en-DE" sz="2400" dirty="0">
              <a:latin typeface="Proxima Nova" panose="02000506030000020004" pitchFamily="2" charset="0"/>
              <a:ea typeface="CMU Sans Serif Medium" panose="02000603000000000000" pitchFamily="2" charset="0"/>
              <a:cs typeface="CMU Sans Serif Medium" panose="02000603000000000000" pitchFamily="2" charset="0"/>
            </a:endParaRPr>
          </a:p>
          <a:p>
            <a:pPr marL="342900" indent="-342900">
              <a:buClr>
                <a:schemeClr val="accent1">
                  <a:lumMod val="75000"/>
                </a:schemeClr>
              </a:buClr>
              <a:buFont typeface="Wingdings" pitchFamily="2" charset="2"/>
              <a:buChar char="§"/>
            </a:pPr>
            <a:r>
              <a:rPr lang="en-US" sz="2400" b="1" dirty="0">
                <a:latin typeface="Proxima Nova" panose="02000506030000020004" pitchFamily="2" charset="0"/>
                <a:ea typeface="CMU Sans Serif Medium" panose="02000603000000000000" pitchFamily="2" charset="0"/>
                <a:cs typeface="CMU Sans Serif Medium" panose="02000603000000000000" pitchFamily="2" charset="0"/>
              </a:rPr>
              <a:t>Sentence selector </a:t>
            </a:r>
            <a:r>
              <a:rPr lang="en-US" sz="2400" dirty="0">
                <a:latin typeface="Proxima Nova" panose="02000506030000020004" pitchFamily="2" charset="0"/>
                <a:ea typeface="CMU Sans Serif Medium" panose="02000603000000000000" pitchFamily="2" charset="0"/>
                <a:cs typeface="CMU Sans Serif Medium" panose="02000603000000000000" pitchFamily="2" charset="0"/>
              </a:rPr>
              <a:t>is trained on distantly supervised data</a:t>
            </a:r>
          </a:p>
          <a:p>
            <a:pPr marL="342900" indent="-342900">
              <a:buClr>
                <a:schemeClr val="accent1">
                  <a:lumMod val="75000"/>
                </a:schemeClr>
              </a:buClr>
              <a:buFont typeface="Wingdings" pitchFamily="2" charset="2"/>
              <a:buChar char="§"/>
            </a:pPr>
            <a:endParaRPr lang="en-US" sz="2400" dirty="0">
              <a:latin typeface="Proxima Nova" panose="02000506030000020004" pitchFamily="2" charset="0"/>
              <a:ea typeface="CMU Sans Serif Medium" panose="02000603000000000000" pitchFamily="2" charset="0"/>
              <a:cs typeface="CMU Sans Serif Medium" panose="02000603000000000000" pitchFamily="2" charset="0"/>
            </a:endParaRPr>
          </a:p>
          <a:p>
            <a:pPr marL="342900" indent="-342900">
              <a:buClr>
                <a:schemeClr val="accent1">
                  <a:lumMod val="75000"/>
                </a:schemeClr>
              </a:buClr>
              <a:buFont typeface="Wingdings" pitchFamily="2" charset="2"/>
              <a:buChar char="§"/>
            </a:pPr>
            <a:r>
              <a:rPr lang="en-US" sz="2400" b="1" dirty="0">
                <a:latin typeface="Proxima Nova" panose="02000506030000020004" pitchFamily="2" charset="0"/>
                <a:ea typeface="CMU Sans Serif Medium" panose="02000603000000000000" pitchFamily="2" charset="0"/>
                <a:cs typeface="CMU Sans Serif Medium" panose="02000603000000000000" pitchFamily="2" charset="0"/>
              </a:rPr>
              <a:t>Answer predictor </a:t>
            </a:r>
            <a:r>
              <a:rPr lang="en-US" sz="2400" dirty="0">
                <a:latin typeface="Proxima Nova" panose="02000506030000020004" pitchFamily="2" charset="0"/>
                <a:ea typeface="CMU Sans Serif Medium" panose="02000603000000000000" pitchFamily="2" charset="0"/>
                <a:cs typeface="CMU Sans Serif Medium" panose="02000603000000000000" pitchFamily="2" charset="0"/>
              </a:rPr>
              <a:t>is trained on the actual training data</a:t>
            </a:r>
          </a:p>
          <a:p>
            <a:pPr marL="800100" lvl="1" indent="-342900">
              <a:buClr>
                <a:schemeClr val="accent1">
                  <a:lumMod val="75000"/>
                </a:schemeClr>
              </a:buClr>
              <a:buFont typeface="Wingdings" pitchFamily="2" charset="2"/>
              <a:buChar char="§"/>
            </a:pPr>
            <a:r>
              <a:rPr lang="en-US" sz="2400" dirty="0">
                <a:latin typeface="Proxima Nova" panose="02000506030000020004" pitchFamily="2" charset="0"/>
                <a:ea typeface="CMU Sans Serif Medium" panose="02000603000000000000" pitchFamily="2" charset="0"/>
                <a:cs typeface="CMU Sans Serif Medium" panose="02000603000000000000" pitchFamily="2" charset="0"/>
              </a:rPr>
              <a:t>Training data modified to only contain sentences selected from  the selection stage</a:t>
            </a:r>
            <a:endParaRPr lang="en-DE" sz="2400" dirty="0">
              <a:latin typeface="Proxima Nova" panose="02000506030000020004" pitchFamily="2" charset="0"/>
              <a:ea typeface="CMU Sans Serif Medium" panose="02000603000000000000" pitchFamily="2" charset="0"/>
              <a:cs typeface="CMU Sans Serif Medium" panose="02000603000000000000" pitchFamily="2" charset="0"/>
            </a:endParaRPr>
          </a:p>
          <a:p>
            <a:pPr marL="800100" lvl="1" indent="-342900">
              <a:buClr>
                <a:schemeClr val="accent1">
                  <a:lumMod val="75000"/>
                </a:schemeClr>
              </a:buClr>
              <a:buFont typeface="Wingdings" pitchFamily="2" charset="2"/>
              <a:buChar char="§"/>
            </a:pPr>
            <a:endParaRPr lang="en-DE" sz="2400" dirty="0">
              <a:latin typeface="Proxima Nova" panose="02000506030000020004" pitchFamily="2" charset="0"/>
              <a:ea typeface="CMU Sans Serif Medium" panose="02000603000000000000" pitchFamily="2" charset="0"/>
              <a:cs typeface="CMU Sans Serif Medium" panose="02000603000000000000" pitchFamily="2" charset="0"/>
            </a:endParaRPr>
          </a:p>
          <a:p>
            <a:pPr marL="342900" indent="-342900">
              <a:buClr>
                <a:schemeClr val="accent1">
                  <a:lumMod val="75000"/>
                </a:schemeClr>
              </a:buClr>
              <a:buFont typeface="Wingdings" pitchFamily="2" charset="2"/>
              <a:buChar char="§"/>
            </a:pPr>
            <a:endParaRPr lang="en-DE" sz="2400" dirty="0">
              <a:latin typeface="Proxima Nova" panose="02000506030000020004" pitchFamily="2" charset="0"/>
              <a:ea typeface="CMU Sans Serif Medium" panose="02000603000000000000" pitchFamily="2" charset="0"/>
              <a:cs typeface="CMU Sans Serif Medium" panose="02000603000000000000" pitchFamily="2" charset="0"/>
            </a:endParaRPr>
          </a:p>
          <a:p>
            <a:pPr marL="800100" lvl="1" indent="-342900">
              <a:buClr>
                <a:schemeClr val="accent1">
                  <a:lumMod val="75000"/>
                </a:schemeClr>
              </a:buClr>
              <a:buFont typeface="Wingdings" pitchFamily="2" charset="2"/>
              <a:buChar char="§"/>
            </a:pPr>
            <a:endParaRPr lang="en-DE" sz="2400" dirty="0">
              <a:latin typeface="Proxima Nova" panose="02000506030000020004" pitchFamily="2" charset="0"/>
              <a:ea typeface="CMU Sans Serif Medium" panose="02000603000000000000" pitchFamily="2" charset="0"/>
              <a:cs typeface="CMU Sans Serif Medium" panose="02000603000000000000" pitchFamily="2" charset="0"/>
            </a:endParaRPr>
          </a:p>
          <a:p>
            <a:pPr marL="342900" indent="-342900">
              <a:buClr>
                <a:schemeClr val="accent1">
                  <a:lumMod val="75000"/>
                </a:schemeClr>
              </a:buClr>
              <a:buFont typeface="Wingdings" pitchFamily="2" charset="2"/>
              <a:buChar char="§"/>
            </a:pPr>
            <a:endParaRPr lang="en-DE" sz="2400" dirty="0">
              <a:latin typeface="Proxima Nova" panose="02000506030000020004" pitchFamily="2" charset="0"/>
              <a:ea typeface="CMU Sans Serif Medium" panose="02000603000000000000" pitchFamily="2" charset="0"/>
              <a:cs typeface="CMU Sans Serif Medium" panose="02000603000000000000" pitchFamily="2" charset="0"/>
            </a:endParaRPr>
          </a:p>
        </p:txBody>
      </p:sp>
      <p:cxnSp>
        <p:nvCxnSpPr>
          <p:cNvPr id="17" name="Straight Arrow Connector 16">
            <a:extLst>
              <a:ext uri="{FF2B5EF4-FFF2-40B4-BE49-F238E27FC236}">
                <a16:creationId xmlns:a16="http://schemas.microsoft.com/office/drawing/2014/main" id="{0806161C-493D-5B47-B8A5-E57F929885A6}"/>
              </a:ext>
            </a:extLst>
          </p:cNvPr>
          <p:cNvCxnSpPr>
            <a:cxnSpLocks/>
          </p:cNvCxnSpPr>
          <p:nvPr/>
        </p:nvCxnSpPr>
        <p:spPr>
          <a:xfrm>
            <a:off x="11237212" y="2678272"/>
            <a:ext cx="0" cy="473802"/>
          </a:xfrm>
          <a:prstGeom prst="straightConnector1">
            <a:avLst/>
          </a:prstGeom>
          <a:ln w="571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DEB5D73-707F-7046-98EF-DB3BD5BD55A0}"/>
              </a:ext>
            </a:extLst>
          </p:cNvPr>
          <p:cNvCxnSpPr>
            <a:cxnSpLocks/>
          </p:cNvCxnSpPr>
          <p:nvPr/>
        </p:nvCxnSpPr>
        <p:spPr>
          <a:xfrm>
            <a:off x="11215782" y="4607974"/>
            <a:ext cx="0" cy="473802"/>
          </a:xfrm>
          <a:prstGeom prst="straightConnector1">
            <a:avLst/>
          </a:prstGeom>
          <a:ln w="571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DB0C26F-D91F-4B48-A5D2-376D567B7629}"/>
              </a:ext>
            </a:extLst>
          </p:cNvPr>
          <p:cNvSpPr txBox="1"/>
          <p:nvPr/>
        </p:nvSpPr>
        <p:spPr>
          <a:xfrm>
            <a:off x="10764227" y="5307948"/>
            <a:ext cx="946734" cy="369332"/>
          </a:xfrm>
          <a:prstGeom prst="rect">
            <a:avLst/>
          </a:prstGeom>
          <a:noFill/>
        </p:spPr>
        <p:txBody>
          <a:bodyPr wrap="none" rtlCol="0">
            <a:spAutoFit/>
          </a:bodyPr>
          <a:lstStyle/>
          <a:p>
            <a:r>
              <a:rPr lang="en-DE" dirty="0"/>
              <a:t>answer</a:t>
            </a:r>
          </a:p>
        </p:txBody>
      </p:sp>
      <p:sp>
        <p:nvSpPr>
          <p:cNvPr id="20" name="Rectangle 19">
            <a:extLst>
              <a:ext uri="{FF2B5EF4-FFF2-40B4-BE49-F238E27FC236}">
                <a16:creationId xmlns:a16="http://schemas.microsoft.com/office/drawing/2014/main" id="{F9A265CB-CA1B-0B46-B53A-1C84EFDDC956}"/>
              </a:ext>
            </a:extLst>
          </p:cNvPr>
          <p:cNvSpPr/>
          <p:nvPr/>
        </p:nvSpPr>
        <p:spPr>
          <a:xfrm>
            <a:off x="10665963" y="1490341"/>
            <a:ext cx="1143262" cy="8748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Selector network</a:t>
            </a:r>
          </a:p>
        </p:txBody>
      </p:sp>
      <p:sp>
        <p:nvSpPr>
          <p:cNvPr id="21" name="Rectangle 20">
            <a:extLst>
              <a:ext uri="{FF2B5EF4-FFF2-40B4-BE49-F238E27FC236}">
                <a16:creationId xmlns:a16="http://schemas.microsoft.com/office/drawing/2014/main" id="{0AE382F8-A073-3243-B213-F800B327AD54}"/>
              </a:ext>
            </a:extLst>
          </p:cNvPr>
          <p:cNvSpPr/>
          <p:nvPr/>
        </p:nvSpPr>
        <p:spPr>
          <a:xfrm>
            <a:off x="10807524" y="3405120"/>
            <a:ext cx="1007207" cy="6849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Reader</a:t>
            </a:r>
          </a:p>
        </p:txBody>
      </p:sp>
      <p:pic>
        <p:nvPicPr>
          <p:cNvPr id="3" name="Audio 2">
            <a:hlinkClick r:id="" action="ppaction://media"/>
            <a:extLst>
              <a:ext uri="{FF2B5EF4-FFF2-40B4-BE49-F238E27FC236}">
                <a16:creationId xmlns:a16="http://schemas.microsoft.com/office/drawing/2014/main" id="{B84ACB08-E846-430A-8603-283D6760887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734800" y="6400800"/>
            <a:ext cx="304800" cy="304800"/>
          </a:xfrm>
          <a:prstGeom prst="rect">
            <a:avLst/>
          </a:prstGeom>
        </p:spPr>
      </p:pic>
    </p:spTree>
    <p:custDataLst>
      <p:tags r:id="rId1"/>
    </p:custDataLst>
    <p:extLst>
      <p:ext uri="{BB962C8B-B14F-4D97-AF65-F5344CB8AC3E}">
        <p14:creationId xmlns:p14="http://schemas.microsoft.com/office/powerpoint/2010/main" val="3667114805"/>
      </p:ext>
    </p:extLst>
  </p:cSld>
  <p:clrMapOvr>
    <a:masterClrMapping/>
  </p:clrMapOvr>
  <mc:AlternateContent xmlns:mc="http://schemas.openxmlformats.org/markup-compatibility/2006" xmlns:p14="http://schemas.microsoft.com/office/powerpoint/2010/main">
    <mc:Choice Requires="p14">
      <p:transition spd="slow" p14:dur="2000" advTm="52231"/>
    </mc:Choice>
    <mc:Fallback xmlns="">
      <p:transition spd="slow" advTm="522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3"/>
                </p:tgtEl>
              </p:cMediaNode>
            </p:audio>
          </p:childTnLst>
        </p:cTn>
      </p:par>
    </p:tnLst>
    <p:bldLst>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493B0-B94E-784C-816D-576AD86AA075}"/>
              </a:ext>
            </a:extLst>
          </p:cNvPr>
          <p:cNvSpPr>
            <a:spLocks noGrp="1"/>
          </p:cNvSpPr>
          <p:nvPr>
            <p:ph type="title"/>
          </p:nvPr>
        </p:nvSpPr>
        <p:spPr>
          <a:xfrm>
            <a:off x="224051" y="147835"/>
            <a:ext cx="10515600" cy="1325563"/>
          </a:xfrm>
        </p:spPr>
        <p:txBody>
          <a:bodyPr>
            <a:normAutofit/>
          </a:bodyPr>
          <a:lstStyle/>
          <a:p>
            <a:r>
              <a:rPr lang="en-GB" sz="4000" cap="none" dirty="0">
                <a:latin typeface="CMU Sans Serif Medium" panose="02000603000000000000" pitchFamily="2" charset="0"/>
                <a:ea typeface="CMU Sans Serif Medium" panose="02000603000000000000" pitchFamily="2" charset="0"/>
                <a:cs typeface="CMU Sans Serif Medium" panose="02000603000000000000" pitchFamily="2" charset="0"/>
              </a:rPr>
              <a:t>End-to-end Models</a:t>
            </a:r>
          </a:p>
        </p:txBody>
      </p:sp>
      <p:sp>
        <p:nvSpPr>
          <p:cNvPr id="8" name="TextBox 7">
            <a:extLst>
              <a:ext uri="{FF2B5EF4-FFF2-40B4-BE49-F238E27FC236}">
                <a16:creationId xmlns:a16="http://schemas.microsoft.com/office/drawing/2014/main" id="{96037DF0-1627-0C43-9AB6-5C41FC0C07B0}"/>
              </a:ext>
            </a:extLst>
          </p:cNvPr>
          <p:cNvSpPr txBox="1"/>
          <p:nvPr/>
        </p:nvSpPr>
        <p:spPr>
          <a:xfrm>
            <a:off x="10643102" y="224369"/>
            <a:ext cx="1143262" cy="369332"/>
          </a:xfrm>
          <a:prstGeom prst="rect">
            <a:avLst/>
          </a:prstGeom>
          <a:noFill/>
        </p:spPr>
        <p:txBody>
          <a:bodyPr wrap="none" rtlCol="0">
            <a:spAutoFit/>
          </a:bodyPr>
          <a:lstStyle/>
          <a:p>
            <a:r>
              <a:rPr lang="en-US" dirty="0"/>
              <a:t>[ Choi ‘17]</a:t>
            </a:r>
          </a:p>
        </p:txBody>
      </p:sp>
      <p:sp>
        <p:nvSpPr>
          <p:cNvPr id="7" name="Date Placeholder 3">
            <a:extLst>
              <a:ext uri="{FF2B5EF4-FFF2-40B4-BE49-F238E27FC236}">
                <a16:creationId xmlns:a16="http://schemas.microsoft.com/office/drawing/2014/main" id="{AE992CFC-B435-D44D-B8B7-7C45DEB786DF}"/>
              </a:ext>
            </a:extLst>
          </p:cNvPr>
          <p:cNvSpPr txBox="1">
            <a:spLocks/>
          </p:cNvSpPr>
          <p:nvPr/>
        </p:nvSpPr>
        <p:spPr>
          <a:xfrm>
            <a:off x="9957816" y="6272784"/>
            <a:ext cx="1353312"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dirty="0">
                <a:solidFill>
                  <a:schemeClr val="tx1">
                    <a:lumMod val="50000"/>
                    <a:lumOff val="50000"/>
                  </a:schemeClr>
                </a:solidFill>
                <a:latin typeface="Proxima Nova Rg" panose="02000506030000020004" pitchFamily="50" charset="0"/>
              </a:rPr>
              <a:t>26 July 2020</a:t>
            </a:r>
          </a:p>
        </p:txBody>
      </p:sp>
      <p:sp>
        <p:nvSpPr>
          <p:cNvPr id="9" name="Footer Placeholder 4">
            <a:extLst>
              <a:ext uri="{FF2B5EF4-FFF2-40B4-BE49-F238E27FC236}">
                <a16:creationId xmlns:a16="http://schemas.microsoft.com/office/drawing/2014/main" id="{FD1B1EB1-62C8-6D46-A048-47BDBED36A3E}"/>
              </a:ext>
            </a:extLst>
          </p:cNvPr>
          <p:cNvSpPr txBox="1">
            <a:spLocks/>
          </p:cNvSpPr>
          <p:nvPr/>
        </p:nvSpPr>
        <p:spPr>
          <a:xfrm>
            <a:off x="457199" y="6272784"/>
            <a:ext cx="9500617"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dirty="0">
                <a:solidFill>
                  <a:schemeClr val="tx1">
                    <a:lumMod val="50000"/>
                    <a:lumOff val="50000"/>
                  </a:schemeClr>
                </a:solidFill>
                <a:latin typeface="Proxima Nova Rg" panose="02000506030000020004" pitchFamily="50" charset="0"/>
              </a:rPr>
              <a:t>Question Answering over Curated and Open Web Sources        R. Saha Roy and A. Anand	SIGIR 2020 Tutorial</a:t>
            </a:r>
          </a:p>
        </p:txBody>
      </p:sp>
      <p:sp>
        <p:nvSpPr>
          <p:cNvPr id="10" name="Slide Number Placeholder 4">
            <a:extLst>
              <a:ext uri="{FF2B5EF4-FFF2-40B4-BE49-F238E27FC236}">
                <a16:creationId xmlns:a16="http://schemas.microsoft.com/office/drawing/2014/main" id="{824590AD-F6CC-284E-AF0F-80D3995BCB29}"/>
              </a:ext>
            </a:extLst>
          </p:cNvPr>
          <p:cNvSpPr>
            <a:spLocks noGrp="1"/>
          </p:cNvSpPr>
          <p:nvPr>
            <p:ph type="sldNum" sz="quarter" idx="12"/>
          </p:nvPr>
        </p:nvSpPr>
        <p:spPr>
          <a:xfrm>
            <a:off x="11311128" y="6272784"/>
            <a:ext cx="640080" cy="365125"/>
          </a:xfrm>
        </p:spPr>
        <p:txBody>
          <a:bodyPr/>
          <a:lstStyle/>
          <a:p>
            <a:fld id="{3C79DA2A-28FA-48BA-8FFF-FF85E14EEF84}" type="slidenum">
              <a:rPr lang="en-US" smtClean="0"/>
              <a:t>7</a:t>
            </a:fld>
            <a:endParaRPr lang="en-US" dirty="0"/>
          </a:p>
        </p:txBody>
      </p:sp>
      <p:sp>
        <p:nvSpPr>
          <p:cNvPr id="11" name="TextBox 10">
            <a:extLst>
              <a:ext uri="{FF2B5EF4-FFF2-40B4-BE49-F238E27FC236}">
                <a16:creationId xmlns:a16="http://schemas.microsoft.com/office/drawing/2014/main" id="{EA06CC24-7985-9A44-8725-26C4B55FDE3B}"/>
              </a:ext>
            </a:extLst>
          </p:cNvPr>
          <p:cNvSpPr txBox="1"/>
          <p:nvPr/>
        </p:nvSpPr>
        <p:spPr>
          <a:xfrm>
            <a:off x="2293074" y="1381186"/>
            <a:ext cx="7242179" cy="615553"/>
          </a:xfrm>
          <a:prstGeom prst="rect">
            <a:avLst/>
          </a:prstGeom>
          <a:noFill/>
        </p:spPr>
        <p:txBody>
          <a:bodyPr wrap="square" rtlCol="0">
            <a:spAutoFit/>
          </a:bodyPr>
          <a:lstStyle/>
          <a:p>
            <a:r>
              <a:rPr lang="en-DE" sz="3400" dirty="0">
                <a:solidFill>
                  <a:srgbClr val="C00000"/>
                </a:solidFill>
              </a:rPr>
              <a:t>What is the capital of Australia ?</a:t>
            </a:r>
          </a:p>
        </p:txBody>
      </p:sp>
      <p:sp>
        <p:nvSpPr>
          <p:cNvPr id="13" name="TextBox 12">
            <a:extLst>
              <a:ext uri="{FF2B5EF4-FFF2-40B4-BE49-F238E27FC236}">
                <a16:creationId xmlns:a16="http://schemas.microsoft.com/office/drawing/2014/main" id="{AE173704-3CBE-2F48-A411-C97FE736043A}"/>
              </a:ext>
            </a:extLst>
          </p:cNvPr>
          <p:cNvSpPr txBox="1"/>
          <p:nvPr/>
        </p:nvSpPr>
        <p:spPr>
          <a:xfrm>
            <a:off x="835896" y="1611090"/>
            <a:ext cx="10774577" cy="2123658"/>
          </a:xfrm>
          <a:prstGeom prst="rect">
            <a:avLst/>
          </a:prstGeom>
          <a:noFill/>
        </p:spPr>
        <p:txBody>
          <a:bodyPr wrap="square" rtlCol="0">
            <a:spAutoFit/>
          </a:bodyPr>
          <a:lstStyle/>
          <a:p>
            <a:pPr algn="just"/>
            <a:endParaRPr lang="en-GB" sz="3000" dirty="0">
              <a:latin typeface="Proxima Nova" panose="02000506030000020004" pitchFamily="2" charset="0"/>
            </a:endParaRPr>
          </a:p>
          <a:p>
            <a:pPr algn="just"/>
            <a:r>
              <a:rPr lang="en-GB" dirty="0">
                <a:latin typeface="Proxima Nova" panose="02000506030000020004" pitchFamily="2" charset="0"/>
              </a:rPr>
              <a:t>The country's other major metropolitan areas are Melbourne, Brisbane, Perth, and Adelaide. </a:t>
            </a:r>
          </a:p>
          <a:p>
            <a:pPr algn="just"/>
            <a:r>
              <a:rPr lang="en-GB" dirty="0">
                <a:latin typeface="Proxima Nova" panose="02000506030000020004" pitchFamily="2" charset="0"/>
              </a:rPr>
              <a:t>As the seat of the government of Australia, Canberra is home to many important institutions of the federal government, national monuments and museums. </a:t>
            </a:r>
          </a:p>
          <a:p>
            <a:pPr algn="just"/>
            <a:r>
              <a:rPr lang="en-GB" dirty="0">
                <a:latin typeface="Proxima Nova" panose="02000506030000020004" pitchFamily="2" charset="0"/>
              </a:rPr>
              <a:t>Canberra is also the capital of the country.</a:t>
            </a:r>
            <a:r>
              <a:rPr lang="en-DE">
                <a:latin typeface="Proxima Nova" panose="02000506030000020004" pitchFamily="2" charset="0"/>
              </a:rPr>
              <a:t> </a:t>
            </a:r>
            <a:endParaRPr lang="en-US" dirty="0">
              <a:latin typeface="Proxima Nova" panose="02000506030000020004" pitchFamily="2" charset="0"/>
            </a:endParaRPr>
          </a:p>
          <a:p>
            <a:pPr algn="just"/>
            <a:endParaRPr lang="en-DE" sz="3000" dirty="0">
              <a:latin typeface="Proxima Nova" panose="02000506030000020004" pitchFamily="2" charset="0"/>
            </a:endParaRPr>
          </a:p>
        </p:txBody>
      </p:sp>
      <p:sp>
        <p:nvSpPr>
          <p:cNvPr id="3" name="Rectangle 2">
            <a:extLst>
              <a:ext uri="{FF2B5EF4-FFF2-40B4-BE49-F238E27FC236}">
                <a16:creationId xmlns:a16="http://schemas.microsoft.com/office/drawing/2014/main" id="{2A23F1DF-3AC2-1C40-8CC4-EE7459D50713}"/>
              </a:ext>
            </a:extLst>
          </p:cNvPr>
          <p:cNvSpPr/>
          <p:nvPr/>
        </p:nvSpPr>
        <p:spPr>
          <a:xfrm>
            <a:off x="1874582" y="4059172"/>
            <a:ext cx="1876926" cy="11189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Selector network</a:t>
            </a:r>
          </a:p>
        </p:txBody>
      </p:sp>
      <p:sp>
        <p:nvSpPr>
          <p:cNvPr id="14" name="Rectangle 13">
            <a:extLst>
              <a:ext uri="{FF2B5EF4-FFF2-40B4-BE49-F238E27FC236}">
                <a16:creationId xmlns:a16="http://schemas.microsoft.com/office/drawing/2014/main" id="{E9E51ACC-4E5C-3B4B-BC8B-A09CAAC056C6}"/>
              </a:ext>
            </a:extLst>
          </p:cNvPr>
          <p:cNvSpPr/>
          <p:nvPr/>
        </p:nvSpPr>
        <p:spPr>
          <a:xfrm>
            <a:off x="10074282" y="3923059"/>
            <a:ext cx="1876926" cy="11189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Reader</a:t>
            </a:r>
          </a:p>
        </p:txBody>
      </p:sp>
      <p:cxnSp>
        <p:nvCxnSpPr>
          <p:cNvPr id="15" name="Straight Arrow Connector 14">
            <a:extLst>
              <a:ext uri="{FF2B5EF4-FFF2-40B4-BE49-F238E27FC236}">
                <a16:creationId xmlns:a16="http://schemas.microsoft.com/office/drawing/2014/main" id="{A43B81CA-9A54-C347-B2A4-6AAF8C4F81EA}"/>
              </a:ext>
            </a:extLst>
          </p:cNvPr>
          <p:cNvCxnSpPr>
            <a:cxnSpLocks/>
          </p:cNvCxnSpPr>
          <p:nvPr/>
        </p:nvCxnSpPr>
        <p:spPr>
          <a:xfrm>
            <a:off x="1141198" y="4330276"/>
            <a:ext cx="508422" cy="0"/>
          </a:xfrm>
          <a:prstGeom prst="straightConnector1">
            <a:avLst/>
          </a:prstGeom>
          <a:ln w="571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FF70043-9140-314A-BA8C-BEC570FB09E2}"/>
              </a:ext>
            </a:extLst>
          </p:cNvPr>
          <p:cNvCxnSpPr>
            <a:cxnSpLocks/>
          </p:cNvCxnSpPr>
          <p:nvPr/>
        </p:nvCxnSpPr>
        <p:spPr>
          <a:xfrm>
            <a:off x="1141198" y="4967950"/>
            <a:ext cx="508422" cy="0"/>
          </a:xfrm>
          <a:prstGeom prst="straightConnector1">
            <a:avLst/>
          </a:prstGeom>
          <a:ln w="571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5047D96-DF61-3243-86A3-575B6092A2A6}"/>
              </a:ext>
            </a:extLst>
          </p:cNvPr>
          <p:cNvCxnSpPr>
            <a:cxnSpLocks/>
          </p:cNvCxnSpPr>
          <p:nvPr/>
        </p:nvCxnSpPr>
        <p:spPr>
          <a:xfrm>
            <a:off x="9409443" y="4194164"/>
            <a:ext cx="508422" cy="0"/>
          </a:xfrm>
          <a:prstGeom prst="straightConnector1">
            <a:avLst/>
          </a:prstGeom>
          <a:ln w="571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BF5FE6F-5B27-4E46-874F-5280B7DEC2ED}"/>
              </a:ext>
            </a:extLst>
          </p:cNvPr>
          <p:cNvCxnSpPr>
            <a:cxnSpLocks/>
          </p:cNvCxnSpPr>
          <p:nvPr/>
        </p:nvCxnSpPr>
        <p:spPr>
          <a:xfrm>
            <a:off x="9409443" y="4831838"/>
            <a:ext cx="508422" cy="0"/>
          </a:xfrm>
          <a:prstGeom prst="straightConnector1">
            <a:avLst/>
          </a:prstGeom>
          <a:ln w="571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5678D53-1066-9B41-AAFD-699794854BB8}"/>
              </a:ext>
            </a:extLst>
          </p:cNvPr>
          <p:cNvSpPr txBox="1"/>
          <p:nvPr/>
        </p:nvSpPr>
        <p:spPr>
          <a:xfrm>
            <a:off x="13745" y="4145610"/>
            <a:ext cx="1098378" cy="369332"/>
          </a:xfrm>
          <a:prstGeom prst="rect">
            <a:avLst/>
          </a:prstGeom>
          <a:noFill/>
        </p:spPr>
        <p:txBody>
          <a:bodyPr wrap="none" rtlCol="0">
            <a:spAutoFit/>
          </a:bodyPr>
          <a:lstStyle/>
          <a:p>
            <a:r>
              <a:rPr lang="en-US" dirty="0"/>
              <a:t>question</a:t>
            </a:r>
          </a:p>
        </p:txBody>
      </p:sp>
      <p:sp>
        <p:nvSpPr>
          <p:cNvPr id="19" name="TextBox 18">
            <a:extLst>
              <a:ext uri="{FF2B5EF4-FFF2-40B4-BE49-F238E27FC236}">
                <a16:creationId xmlns:a16="http://schemas.microsoft.com/office/drawing/2014/main" id="{0C08A46B-D64A-2541-B183-23D67E216C5C}"/>
              </a:ext>
            </a:extLst>
          </p:cNvPr>
          <p:cNvSpPr txBox="1"/>
          <p:nvPr/>
        </p:nvSpPr>
        <p:spPr>
          <a:xfrm>
            <a:off x="0" y="4808776"/>
            <a:ext cx="966290" cy="369332"/>
          </a:xfrm>
          <a:prstGeom prst="rect">
            <a:avLst/>
          </a:prstGeom>
          <a:noFill/>
        </p:spPr>
        <p:txBody>
          <a:bodyPr wrap="none" rtlCol="0">
            <a:spAutoFit/>
          </a:bodyPr>
          <a:lstStyle/>
          <a:p>
            <a:r>
              <a:rPr lang="en-US" dirty="0"/>
              <a:t>context</a:t>
            </a:r>
          </a:p>
        </p:txBody>
      </p:sp>
      <p:sp>
        <p:nvSpPr>
          <p:cNvPr id="20" name="TextBox 19">
            <a:extLst>
              <a:ext uri="{FF2B5EF4-FFF2-40B4-BE49-F238E27FC236}">
                <a16:creationId xmlns:a16="http://schemas.microsoft.com/office/drawing/2014/main" id="{79C9F4CB-9861-3048-B866-29DBDE3351FA}"/>
              </a:ext>
            </a:extLst>
          </p:cNvPr>
          <p:cNvSpPr txBox="1"/>
          <p:nvPr/>
        </p:nvSpPr>
        <p:spPr>
          <a:xfrm>
            <a:off x="8243627" y="4009498"/>
            <a:ext cx="1098378" cy="369332"/>
          </a:xfrm>
          <a:prstGeom prst="rect">
            <a:avLst/>
          </a:prstGeom>
          <a:noFill/>
        </p:spPr>
        <p:txBody>
          <a:bodyPr wrap="none" rtlCol="0">
            <a:spAutoFit/>
          </a:bodyPr>
          <a:lstStyle/>
          <a:p>
            <a:r>
              <a:rPr lang="en-US" dirty="0"/>
              <a:t>question</a:t>
            </a:r>
          </a:p>
        </p:txBody>
      </p:sp>
      <p:sp>
        <p:nvSpPr>
          <p:cNvPr id="21" name="TextBox 20">
            <a:extLst>
              <a:ext uri="{FF2B5EF4-FFF2-40B4-BE49-F238E27FC236}">
                <a16:creationId xmlns:a16="http://schemas.microsoft.com/office/drawing/2014/main" id="{57F7930F-8275-114E-9831-18A629328146}"/>
              </a:ext>
            </a:extLst>
          </p:cNvPr>
          <p:cNvSpPr txBox="1"/>
          <p:nvPr/>
        </p:nvSpPr>
        <p:spPr>
          <a:xfrm>
            <a:off x="8230350" y="4529608"/>
            <a:ext cx="1298625" cy="646331"/>
          </a:xfrm>
          <a:prstGeom prst="rect">
            <a:avLst/>
          </a:prstGeom>
          <a:noFill/>
        </p:spPr>
        <p:txBody>
          <a:bodyPr wrap="none" rtlCol="0">
            <a:spAutoFit/>
          </a:bodyPr>
          <a:lstStyle/>
          <a:p>
            <a:r>
              <a:rPr lang="en-US" dirty="0"/>
              <a:t>Extractive </a:t>
            </a:r>
          </a:p>
          <a:p>
            <a:r>
              <a:rPr lang="en-US" dirty="0"/>
              <a:t>summary</a:t>
            </a:r>
          </a:p>
        </p:txBody>
      </p:sp>
      <p:cxnSp>
        <p:nvCxnSpPr>
          <p:cNvPr id="22" name="Straight Arrow Connector 21">
            <a:extLst>
              <a:ext uri="{FF2B5EF4-FFF2-40B4-BE49-F238E27FC236}">
                <a16:creationId xmlns:a16="http://schemas.microsoft.com/office/drawing/2014/main" id="{FA665EE8-91E7-7A41-A684-D4EEC4767F8F}"/>
              </a:ext>
            </a:extLst>
          </p:cNvPr>
          <p:cNvCxnSpPr>
            <a:cxnSpLocks/>
          </p:cNvCxnSpPr>
          <p:nvPr/>
        </p:nvCxnSpPr>
        <p:spPr>
          <a:xfrm>
            <a:off x="3751508" y="4600360"/>
            <a:ext cx="4325312" cy="0"/>
          </a:xfrm>
          <a:prstGeom prst="straightConnector1">
            <a:avLst/>
          </a:prstGeom>
          <a:ln w="571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B2F737B6-632E-5842-A995-2E6F3AF0AC46}"/>
              </a:ext>
            </a:extLst>
          </p:cNvPr>
          <p:cNvSpPr/>
          <p:nvPr/>
        </p:nvSpPr>
        <p:spPr>
          <a:xfrm>
            <a:off x="5157536" y="3984086"/>
            <a:ext cx="1445338" cy="403706"/>
          </a:xfrm>
          <a:prstGeom prst="roundRect">
            <a:avLst/>
          </a:prstGeom>
          <a:solidFill>
            <a:srgbClr val="F8D78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Sampling sentences</a:t>
            </a:r>
          </a:p>
        </p:txBody>
      </p:sp>
      <p:sp>
        <p:nvSpPr>
          <p:cNvPr id="25" name="Rectangle 24">
            <a:extLst>
              <a:ext uri="{FF2B5EF4-FFF2-40B4-BE49-F238E27FC236}">
                <a16:creationId xmlns:a16="http://schemas.microsoft.com/office/drawing/2014/main" id="{7468B1F2-DDEE-DE47-9FB3-917781C7115B}"/>
              </a:ext>
            </a:extLst>
          </p:cNvPr>
          <p:cNvSpPr/>
          <p:nvPr/>
        </p:nvSpPr>
        <p:spPr>
          <a:xfrm>
            <a:off x="4005100" y="4766722"/>
            <a:ext cx="3836360" cy="1339700"/>
          </a:xfrm>
          <a:prstGeom prst="rect">
            <a:avLst/>
          </a:prstGeom>
          <a:solidFill>
            <a:srgbClr val="FEF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rgbClr val="C00000"/>
              </a:buClr>
            </a:pPr>
            <a:r>
              <a:rPr lang="en-US" dirty="0">
                <a:solidFill>
                  <a:srgbClr val="C00000"/>
                </a:solidFill>
                <a:latin typeface="Proxima Nova" panose="02000506030000020004" pitchFamily="2" charset="0"/>
              </a:rPr>
              <a:t>Learning using REINFORCE</a:t>
            </a:r>
            <a:endParaRPr lang="en-DE">
              <a:solidFill>
                <a:srgbClr val="C00000"/>
              </a:solidFill>
              <a:latin typeface="Proxima Nova" panose="02000506030000020004" pitchFamily="2" charset="0"/>
            </a:endParaRPr>
          </a:p>
          <a:p>
            <a:pPr marL="285750" indent="-285750">
              <a:buClr>
                <a:srgbClr val="C00000"/>
              </a:buClr>
              <a:buFont typeface="Wingdings" pitchFamily="2" charset="2"/>
              <a:buChar char="§"/>
            </a:pPr>
            <a:r>
              <a:rPr lang="en-US" sz="1200" dirty="0">
                <a:solidFill>
                  <a:schemeClr val="tx1"/>
                </a:solidFill>
                <a:latin typeface="Proxima Nova" panose="02000506030000020004" pitchFamily="2" charset="0"/>
              </a:rPr>
              <a:t>Gradients cannot be computed with sampling step</a:t>
            </a:r>
            <a:endParaRPr lang="en-DE" sz="1200" dirty="0">
              <a:solidFill>
                <a:schemeClr val="tx1"/>
              </a:solidFill>
              <a:latin typeface="Proxima Nova" panose="02000506030000020004" pitchFamily="2" charset="0"/>
            </a:endParaRPr>
          </a:p>
          <a:p>
            <a:pPr marL="285750" indent="-285750">
              <a:buClr>
                <a:srgbClr val="C00000"/>
              </a:buClr>
              <a:buFont typeface="Wingdings" pitchFamily="2" charset="2"/>
              <a:buChar char="§"/>
            </a:pPr>
            <a:r>
              <a:rPr lang="en-GB" sz="1200" dirty="0">
                <a:solidFill>
                  <a:schemeClr val="tx1"/>
                </a:solidFill>
                <a:latin typeface="Proxima Nova" panose="02000506030000020004" pitchFamily="2" charset="0"/>
              </a:rPr>
              <a:t>Assume sentences as actions </a:t>
            </a:r>
          </a:p>
          <a:p>
            <a:pPr marL="285750" indent="-285750">
              <a:buClr>
                <a:srgbClr val="C00000"/>
              </a:buClr>
              <a:buFont typeface="Wingdings" pitchFamily="2" charset="2"/>
              <a:buChar char="§"/>
            </a:pPr>
            <a:r>
              <a:rPr lang="en-US" sz="1200" dirty="0">
                <a:solidFill>
                  <a:schemeClr val="tx1"/>
                </a:solidFill>
                <a:latin typeface="Proxima Nova" panose="02000506030000020004" pitchFamily="2" charset="0"/>
              </a:rPr>
              <a:t>Goal: Learn a good policy to sample sentences</a:t>
            </a:r>
            <a:endParaRPr lang="en-DE" sz="1200" dirty="0">
              <a:solidFill>
                <a:schemeClr val="tx1"/>
              </a:solidFill>
              <a:latin typeface="Proxima Nova" panose="02000506030000020004" pitchFamily="2" charset="0"/>
            </a:endParaRPr>
          </a:p>
        </p:txBody>
      </p:sp>
      <p:cxnSp>
        <p:nvCxnSpPr>
          <p:cNvPr id="28" name="Straight Arrow Connector 27">
            <a:extLst>
              <a:ext uri="{FF2B5EF4-FFF2-40B4-BE49-F238E27FC236}">
                <a16:creationId xmlns:a16="http://schemas.microsoft.com/office/drawing/2014/main" id="{76C3EEC4-BE7F-AC4E-9311-E5ABA6C28811}"/>
              </a:ext>
            </a:extLst>
          </p:cNvPr>
          <p:cNvCxnSpPr>
            <a:cxnSpLocks/>
          </p:cNvCxnSpPr>
          <p:nvPr/>
        </p:nvCxnSpPr>
        <p:spPr>
          <a:xfrm flipV="1">
            <a:off x="10960522" y="3344779"/>
            <a:ext cx="0" cy="389969"/>
          </a:xfrm>
          <a:prstGeom prst="straightConnector1">
            <a:avLst/>
          </a:prstGeom>
          <a:ln w="571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6108DF4-C220-E948-9E2F-22D15B85FB5C}"/>
              </a:ext>
            </a:extLst>
          </p:cNvPr>
          <p:cNvSpPr txBox="1"/>
          <p:nvPr/>
        </p:nvSpPr>
        <p:spPr>
          <a:xfrm>
            <a:off x="10411333" y="2947071"/>
            <a:ext cx="946734" cy="369332"/>
          </a:xfrm>
          <a:prstGeom prst="rect">
            <a:avLst/>
          </a:prstGeom>
          <a:noFill/>
        </p:spPr>
        <p:txBody>
          <a:bodyPr wrap="none" rtlCol="0">
            <a:spAutoFit/>
          </a:bodyPr>
          <a:lstStyle/>
          <a:p>
            <a:r>
              <a:rPr lang="en-US" dirty="0"/>
              <a:t>answer</a:t>
            </a:r>
          </a:p>
        </p:txBody>
      </p:sp>
      <p:pic>
        <p:nvPicPr>
          <p:cNvPr id="4" name="Audio 3">
            <a:hlinkClick r:id="" action="ppaction://media"/>
            <a:extLst>
              <a:ext uri="{FF2B5EF4-FFF2-40B4-BE49-F238E27FC236}">
                <a16:creationId xmlns:a16="http://schemas.microsoft.com/office/drawing/2014/main" id="{48C515D7-4CCF-4C6C-897C-B5694E826B61}"/>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734800" y="6400800"/>
            <a:ext cx="304800" cy="304800"/>
          </a:xfrm>
          <a:prstGeom prst="rect">
            <a:avLst/>
          </a:prstGeom>
        </p:spPr>
      </p:pic>
    </p:spTree>
    <p:custDataLst>
      <p:tags r:id="rId1"/>
    </p:custDataLst>
    <p:extLst>
      <p:ext uri="{BB962C8B-B14F-4D97-AF65-F5344CB8AC3E}">
        <p14:creationId xmlns:p14="http://schemas.microsoft.com/office/powerpoint/2010/main" val="1084809001"/>
      </p:ext>
    </p:extLst>
  </p:cSld>
  <p:clrMapOvr>
    <a:masterClrMapping/>
  </p:clrMapOvr>
  <mc:AlternateContent xmlns:mc="http://schemas.openxmlformats.org/markup-compatibility/2006" xmlns:p14="http://schemas.microsoft.com/office/powerpoint/2010/main">
    <mc:Choice Requires="p14">
      <p:transition spd="slow" p14:dur="2000" advTm="69948"/>
    </mc:Choice>
    <mc:Fallback xmlns="">
      <p:transition spd="slow" advTm="699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bldLst>
      <p:bldP spid="24" grpId="0" animBg="1"/>
      <p:bldP spid="2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493B0-B94E-784C-816D-576AD86AA075}"/>
              </a:ext>
            </a:extLst>
          </p:cNvPr>
          <p:cNvSpPr>
            <a:spLocks noGrp="1"/>
          </p:cNvSpPr>
          <p:nvPr>
            <p:ph type="title"/>
          </p:nvPr>
        </p:nvSpPr>
        <p:spPr>
          <a:xfrm>
            <a:off x="360063" y="132881"/>
            <a:ext cx="10515600" cy="1325563"/>
          </a:xfrm>
        </p:spPr>
        <p:txBody>
          <a:bodyPr/>
          <a:lstStyle/>
          <a:p>
            <a:r>
              <a:rPr lang="en-GB" cap="none" dirty="0">
                <a:latin typeface="CMU Sans Serif Medium" panose="02000603000000000000" pitchFamily="2" charset="0"/>
                <a:ea typeface="CMU Sans Serif Medium" panose="02000603000000000000" pitchFamily="2" charset="0"/>
                <a:cs typeface="CMU Sans Serif Medium" panose="02000603000000000000" pitchFamily="2" charset="0"/>
              </a:rPr>
              <a:t>User Feedback</a:t>
            </a:r>
          </a:p>
        </p:txBody>
      </p:sp>
      <p:sp>
        <p:nvSpPr>
          <p:cNvPr id="9" name="Date Placeholder 3">
            <a:extLst>
              <a:ext uri="{FF2B5EF4-FFF2-40B4-BE49-F238E27FC236}">
                <a16:creationId xmlns:a16="http://schemas.microsoft.com/office/drawing/2014/main" id="{F4B434B2-711D-A847-B6C3-5B3DBD6576D8}"/>
              </a:ext>
            </a:extLst>
          </p:cNvPr>
          <p:cNvSpPr txBox="1">
            <a:spLocks/>
          </p:cNvSpPr>
          <p:nvPr/>
        </p:nvSpPr>
        <p:spPr>
          <a:xfrm>
            <a:off x="9957816" y="6272784"/>
            <a:ext cx="1353312"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dirty="0">
                <a:solidFill>
                  <a:schemeClr val="tx1">
                    <a:lumMod val="50000"/>
                    <a:lumOff val="50000"/>
                  </a:schemeClr>
                </a:solidFill>
                <a:latin typeface="Proxima Nova Rg" panose="02000506030000020004" pitchFamily="50" charset="0"/>
              </a:rPr>
              <a:t>26 July 2020</a:t>
            </a:r>
          </a:p>
        </p:txBody>
      </p:sp>
      <p:sp>
        <p:nvSpPr>
          <p:cNvPr id="10" name="Footer Placeholder 4">
            <a:extLst>
              <a:ext uri="{FF2B5EF4-FFF2-40B4-BE49-F238E27FC236}">
                <a16:creationId xmlns:a16="http://schemas.microsoft.com/office/drawing/2014/main" id="{29C48BFE-ED61-B143-A8DF-E5659F588C91}"/>
              </a:ext>
            </a:extLst>
          </p:cNvPr>
          <p:cNvSpPr txBox="1">
            <a:spLocks/>
          </p:cNvSpPr>
          <p:nvPr/>
        </p:nvSpPr>
        <p:spPr>
          <a:xfrm>
            <a:off x="457199" y="6272784"/>
            <a:ext cx="9500617"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dirty="0">
                <a:solidFill>
                  <a:schemeClr val="tx1">
                    <a:lumMod val="50000"/>
                    <a:lumOff val="50000"/>
                  </a:schemeClr>
                </a:solidFill>
                <a:latin typeface="Proxima Nova Rg" panose="02000506030000020004" pitchFamily="50" charset="0"/>
              </a:rPr>
              <a:t>Question Answering over Curated and Open Web Sources        R. Saha Roy and A. Anand	SIGIR 2020 Tutorial</a:t>
            </a:r>
          </a:p>
        </p:txBody>
      </p:sp>
      <p:sp>
        <p:nvSpPr>
          <p:cNvPr id="11" name="TextBox 10">
            <a:extLst>
              <a:ext uri="{FF2B5EF4-FFF2-40B4-BE49-F238E27FC236}">
                <a16:creationId xmlns:a16="http://schemas.microsoft.com/office/drawing/2014/main" id="{DE3779D6-E909-B949-BE95-DEDE82112E57}"/>
              </a:ext>
            </a:extLst>
          </p:cNvPr>
          <p:cNvSpPr txBox="1"/>
          <p:nvPr/>
        </p:nvSpPr>
        <p:spPr>
          <a:xfrm>
            <a:off x="9153297" y="174711"/>
            <a:ext cx="2962349" cy="276999"/>
          </a:xfrm>
          <a:prstGeom prst="rect">
            <a:avLst/>
          </a:prstGeom>
          <a:noFill/>
        </p:spPr>
        <p:txBody>
          <a:bodyPr wrap="none" rtlCol="0">
            <a:spAutoFit/>
          </a:bodyPr>
          <a:lstStyle/>
          <a:p>
            <a:r>
              <a:rPr lang="en-US" sz="1200" dirty="0">
                <a:solidFill>
                  <a:srgbClr val="C00000"/>
                </a:solidFill>
              </a:rPr>
              <a:t>[</a:t>
            </a:r>
            <a:r>
              <a:rPr lang="en-US" sz="1200" dirty="0" err="1">
                <a:solidFill>
                  <a:srgbClr val="C00000"/>
                </a:solidFill>
              </a:rPr>
              <a:t>Kratzwald</a:t>
            </a:r>
            <a:r>
              <a:rPr lang="en-US" sz="1200" dirty="0">
                <a:solidFill>
                  <a:srgbClr val="C00000"/>
                </a:solidFill>
              </a:rPr>
              <a:t> &amp; </a:t>
            </a:r>
            <a:r>
              <a:rPr lang="en-US" sz="1200" dirty="0" err="1">
                <a:solidFill>
                  <a:srgbClr val="C00000"/>
                </a:solidFill>
              </a:rPr>
              <a:t>Feuerriegel</a:t>
            </a:r>
            <a:r>
              <a:rPr lang="en-US" sz="1200" dirty="0">
                <a:solidFill>
                  <a:srgbClr val="C00000"/>
                </a:solidFill>
              </a:rPr>
              <a:t>, </a:t>
            </a:r>
            <a:r>
              <a:rPr lang="en-US" sz="1200" dirty="0" err="1">
                <a:solidFill>
                  <a:srgbClr val="C00000"/>
                </a:solidFill>
              </a:rPr>
              <a:t>WebConf</a:t>
            </a:r>
            <a:r>
              <a:rPr lang="en-US" sz="1200" dirty="0">
                <a:solidFill>
                  <a:srgbClr val="C00000"/>
                </a:solidFill>
              </a:rPr>
              <a:t> ‘19]</a:t>
            </a:r>
          </a:p>
        </p:txBody>
      </p:sp>
      <p:sp>
        <p:nvSpPr>
          <p:cNvPr id="13" name="Content Placeholder 2">
            <a:extLst>
              <a:ext uri="{FF2B5EF4-FFF2-40B4-BE49-F238E27FC236}">
                <a16:creationId xmlns:a16="http://schemas.microsoft.com/office/drawing/2014/main" id="{8D8326EA-5F08-FF47-9C5C-76CC3FF964A2}"/>
              </a:ext>
            </a:extLst>
          </p:cNvPr>
          <p:cNvSpPr>
            <a:spLocks noGrp="1"/>
          </p:cNvSpPr>
          <p:nvPr>
            <p:ph idx="1"/>
          </p:nvPr>
        </p:nvSpPr>
        <p:spPr>
          <a:xfrm>
            <a:off x="518254" y="1541189"/>
            <a:ext cx="10515600" cy="2433501"/>
          </a:xfrm>
        </p:spPr>
        <p:txBody>
          <a:bodyPr>
            <a:normAutofit fontScale="77500" lnSpcReduction="20000"/>
          </a:bodyPr>
          <a:lstStyle/>
          <a:p>
            <a:r>
              <a:rPr lang="en-US" dirty="0">
                <a:latin typeface="Proxima Nova" panose="02000506030000020004" pitchFamily="2" charset="0"/>
                <a:ea typeface="CMU Sans Serif Medium" panose="02000603000000000000" pitchFamily="2" charset="0"/>
                <a:cs typeface="CMU Sans Serif Medium" panose="02000603000000000000" pitchFamily="2" charset="0"/>
              </a:rPr>
              <a:t>Current systems assume a static collection, static training set</a:t>
            </a:r>
            <a:endParaRPr lang="en-GB" dirty="0">
              <a:latin typeface="Proxima Nova" panose="02000506030000020004" pitchFamily="2" charset="0"/>
              <a:ea typeface="CMU Sans Serif Medium" panose="02000603000000000000" pitchFamily="2" charset="0"/>
              <a:cs typeface="CMU Sans Serif Medium" panose="02000603000000000000" pitchFamily="2" charset="0"/>
            </a:endParaRPr>
          </a:p>
          <a:p>
            <a:r>
              <a:rPr lang="en-GB" dirty="0">
                <a:latin typeface="Proxima Nova" panose="02000506030000020004" pitchFamily="2" charset="0"/>
                <a:ea typeface="CMU Sans Serif Medium" panose="02000603000000000000" pitchFamily="2" charset="0"/>
                <a:cs typeface="CMU Sans Serif Medium" panose="02000603000000000000" pitchFamily="2" charset="0"/>
              </a:rPr>
              <a:t>In an online systems</a:t>
            </a:r>
          </a:p>
          <a:p>
            <a:pPr lvl="1"/>
            <a:r>
              <a:rPr lang="en-GB" dirty="0">
                <a:latin typeface="Proxima Nova" panose="02000506030000020004" pitchFamily="2" charset="0"/>
                <a:ea typeface="CMU Sans Serif Medium" panose="02000603000000000000" pitchFamily="2" charset="0"/>
                <a:cs typeface="CMU Sans Serif Medium" panose="02000603000000000000" pitchFamily="2" charset="0"/>
              </a:rPr>
              <a:t>Users continuously issue queries, provide implicit feedback</a:t>
            </a:r>
          </a:p>
          <a:p>
            <a:pPr lvl="1"/>
            <a:endParaRPr lang="en-GB" dirty="0">
              <a:latin typeface="Proxima Nova" panose="02000506030000020004" pitchFamily="2" charset="0"/>
              <a:ea typeface="CMU Sans Serif Medium" panose="02000603000000000000" pitchFamily="2" charset="0"/>
              <a:cs typeface="CMU Sans Serif Medium" panose="02000603000000000000" pitchFamily="2" charset="0"/>
            </a:endParaRPr>
          </a:p>
          <a:p>
            <a:r>
              <a:rPr lang="en-GB" dirty="0">
                <a:latin typeface="Proxima Nova" panose="02000506030000020004" pitchFamily="2" charset="0"/>
                <a:ea typeface="CMU Sans Serif Medium" panose="02000603000000000000" pitchFamily="2" charset="0"/>
                <a:cs typeface="CMU Sans Serif Medium" panose="02000603000000000000" pitchFamily="2" charset="0"/>
              </a:rPr>
              <a:t>How can we construct a continuously learning system from explicit user feedback ?</a:t>
            </a:r>
          </a:p>
          <a:p>
            <a:pPr lvl="1"/>
            <a:r>
              <a:rPr lang="en-GB" dirty="0">
                <a:latin typeface="Proxima Nova" panose="02000506030000020004" pitchFamily="2" charset="0"/>
                <a:ea typeface="CMU Sans Serif Medium" panose="02000603000000000000" pitchFamily="2" charset="0"/>
                <a:cs typeface="CMU Sans Serif Medium" panose="02000603000000000000" pitchFamily="2" charset="0"/>
              </a:rPr>
              <a:t>How do we use the feedback to update training set ?</a:t>
            </a:r>
          </a:p>
          <a:p>
            <a:pPr lvl="1"/>
            <a:r>
              <a:rPr lang="en-GB" dirty="0">
                <a:latin typeface="Proxima Nova" panose="02000506030000020004" pitchFamily="2" charset="0"/>
                <a:ea typeface="CMU Sans Serif Medium" panose="02000603000000000000" pitchFamily="2" charset="0"/>
                <a:cs typeface="CMU Sans Serif Medium" panose="02000603000000000000" pitchFamily="2" charset="0"/>
              </a:rPr>
              <a:t>Can we reconcile noisy and sometimes erroneous feedback ?</a:t>
            </a:r>
          </a:p>
        </p:txBody>
      </p:sp>
      <p:pic>
        <p:nvPicPr>
          <p:cNvPr id="14" name="Picture 13">
            <a:extLst>
              <a:ext uri="{FF2B5EF4-FFF2-40B4-BE49-F238E27FC236}">
                <a16:creationId xmlns:a16="http://schemas.microsoft.com/office/drawing/2014/main" id="{25BF746F-C6FF-C147-92EA-5C24874E07D7}"/>
              </a:ext>
            </a:extLst>
          </p:cNvPr>
          <p:cNvPicPr>
            <a:picLocks noChangeAspect="1"/>
          </p:cNvPicPr>
          <p:nvPr/>
        </p:nvPicPr>
        <p:blipFill>
          <a:blip r:embed="rId6"/>
          <a:stretch>
            <a:fillRect/>
          </a:stretch>
        </p:blipFill>
        <p:spPr>
          <a:xfrm>
            <a:off x="360063" y="4007445"/>
            <a:ext cx="11471873" cy="1850302"/>
          </a:xfrm>
          <a:prstGeom prst="rect">
            <a:avLst/>
          </a:prstGeom>
        </p:spPr>
      </p:pic>
      <p:sp>
        <p:nvSpPr>
          <p:cNvPr id="3" name="Rectangle 2">
            <a:extLst>
              <a:ext uri="{FF2B5EF4-FFF2-40B4-BE49-F238E27FC236}">
                <a16:creationId xmlns:a16="http://schemas.microsoft.com/office/drawing/2014/main" id="{B2D6701A-D593-5E47-8AA2-449A72A8AE9D}"/>
              </a:ext>
            </a:extLst>
          </p:cNvPr>
          <p:cNvSpPr/>
          <p:nvPr/>
        </p:nvSpPr>
        <p:spPr>
          <a:xfrm>
            <a:off x="5670755" y="3841955"/>
            <a:ext cx="6268064" cy="20157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bg1"/>
              </a:solidFill>
            </a:endParaRPr>
          </a:p>
        </p:txBody>
      </p:sp>
      <p:sp>
        <p:nvSpPr>
          <p:cNvPr id="12" name="Slide Number Placeholder 4">
            <a:extLst>
              <a:ext uri="{FF2B5EF4-FFF2-40B4-BE49-F238E27FC236}">
                <a16:creationId xmlns:a16="http://schemas.microsoft.com/office/drawing/2014/main" id="{1AA88995-EFF3-C649-A71A-BF90EFE4DF40}"/>
              </a:ext>
            </a:extLst>
          </p:cNvPr>
          <p:cNvSpPr>
            <a:spLocks noGrp="1"/>
          </p:cNvSpPr>
          <p:nvPr>
            <p:ph type="sldNum" sz="quarter" idx="12"/>
          </p:nvPr>
        </p:nvSpPr>
        <p:spPr>
          <a:xfrm>
            <a:off x="11311128" y="6272784"/>
            <a:ext cx="640080" cy="365125"/>
          </a:xfrm>
        </p:spPr>
        <p:txBody>
          <a:bodyPr/>
          <a:lstStyle/>
          <a:p>
            <a:fld id="{3C79DA2A-28FA-48BA-8FFF-FF85E14EEF84}" type="slidenum">
              <a:rPr lang="en-US" smtClean="0"/>
              <a:t>8</a:t>
            </a:fld>
            <a:endParaRPr lang="en-US" dirty="0"/>
          </a:p>
        </p:txBody>
      </p:sp>
      <p:pic>
        <p:nvPicPr>
          <p:cNvPr id="4" name="Audio 3">
            <a:hlinkClick r:id="" action="ppaction://media"/>
            <a:extLst>
              <a:ext uri="{FF2B5EF4-FFF2-40B4-BE49-F238E27FC236}">
                <a16:creationId xmlns:a16="http://schemas.microsoft.com/office/drawing/2014/main" id="{ED24CB2C-D0E2-4ADE-9BE9-7477C42B1E8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34800" y="6400800"/>
            <a:ext cx="304800" cy="304800"/>
          </a:xfrm>
          <a:prstGeom prst="rect">
            <a:avLst/>
          </a:prstGeom>
        </p:spPr>
      </p:pic>
    </p:spTree>
    <p:custDataLst>
      <p:tags r:id="rId1"/>
    </p:custDataLst>
    <p:extLst>
      <p:ext uri="{BB962C8B-B14F-4D97-AF65-F5344CB8AC3E}">
        <p14:creationId xmlns:p14="http://schemas.microsoft.com/office/powerpoint/2010/main" val="947748717"/>
      </p:ext>
    </p:extLst>
  </p:cSld>
  <p:clrMapOvr>
    <a:masterClrMapping/>
  </p:clrMapOvr>
  <mc:AlternateContent xmlns:mc="http://schemas.openxmlformats.org/markup-compatibility/2006" xmlns:p14="http://schemas.microsoft.com/office/powerpoint/2010/main">
    <mc:Choice Requires="p14">
      <p:transition spd="slow" p14:dur="2000" advTm="99089"/>
    </mc:Choice>
    <mc:Fallback xmlns="">
      <p:transition spd="slow" advTm="990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 presetClass="exit" presetSubtype="10" fill="hold" grpId="0" nodeType="clickEffect">
                                  <p:stCondLst>
                                    <p:cond delay="0"/>
                                  </p:stCondLst>
                                  <p:childTnLst>
                                    <p:animEffect transition="out" filter="blinds(horizontal)">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6" fill="hold" display="0">
                  <p:stCondLst>
                    <p:cond delay="indefinite"/>
                  </p:stCondLst>
                  <p:endCondLst>
                    <p:cond evt="onStopAudio" delay="0">
                      <p:tgtEl>
                        <p:sldTgt/>
                      </p:tgtEl>
                    </p:cond>
                  </p:endCondLst>
                </p:cTn>
                <p:tgtEl>
                  <p:spTgt spid="4"/>
                </p:tgtEl>
              </p:cMediaNode>
            </p:audio>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493B0-B94E-784C-816D-576AD86AA075}"/>
              </a:ext>
            </a:extLst>
          </p:cNvPr>
          <p:cNvSpPr>
            <a:spLocks noGrp="1"/>
          </p:cNvSpPr>
          <p:nvPr>
            <p:ph type="title"/>
          </p:nvPr>
        </p:nvSpPr>
        <p:spPr>
          <a:xfrm>
            <a:off x="224051" y="167960"/>
            <a:ext cx="10515600" cy="1325563"/>
          </a:xfrm>
        </p:spPr>
        <p:txBody>
          <a:bodyPr/>
          <a:lstStyle/>
          <a:p>
            <a:r>
              <a:rPr lang="en-GB" cap="none" dirty="0">
                <a:latin typeface="CMU Sans Serif Medium" panose="02000603000000000000" pitchFamily="2" charset="0"/>
                <a:ea typeface="CMU Sans Serif Medium" panose="02000603000000000000" pitchFamily="2" charset="0"/>
                <a:cs typeface="CMU Sans Serif Medium" panose="02000603000000000000" pitchFamily="2" charset="0"/>
              </a:rPr>
              <a:t>Updating Training Set</a:t>
            </a:r>
          </a:p>
        </p:txBody>
      </p:sp>
      <p:sp>
        <p:nvSpPr>
          <p:cNvPr id="8" name="TextBox 7">
            <a:extLst>
              <a:ext uri="{FF2B5EF4-FFF2-40B4-BE49-F238E27FC236}">
                <a16:creationId xmlns:a16="http://schemas.microsoft.com/office/drawing/2014/main" id="{96037DF0-1627-0C43-9AB6-5C41FC0C07B0}"/>
              </a:ext>
            </a:extLst>
          </p:cNvPr>
          <p:cNvSpPr txBox="1"/>
          <p:nvPr/>
        </p:nvSpPr>
        <p:spPr>
          <a:xfrm>
            <a:off x="9153297" y="174711"/>
            <a:ext cx="2962349" cy="276999"/>
          </a:xfrm>
          <a:prstGeom prst="rect">
            <a:avLst/>
          </a:prstGeom>
          <a:noFill/>
        </p:spPr>
        <p:txBody>
          <a:bodyPr wrap="none" rtlCol="0">
            <a:spAutoFit/>
          </a:bodyPr>
          <a:lstStyle/>
          <a:p>
            <a:r>
              <a:rPr lang="en-US" sz="1200" dirty="0">
                <a:solidFill>
                  <a:srgbClr val="C00000"/>
                </a:solidFill>
              </a:rPr>
              <a:t>[</a:t>
            </a:r>
            <a:r>
              <a:rPr lang="en-US" sz="1200" dirty="0" err="1">
                <a:solidFill>
                  <a:srgbClr val="C00000"/>
                </a:solidFill>
              </a:rPr>
              <a:t>Kratzwald</a:t>
            </a:r>
            <a:r>
              <a:rPr lang="en-US" sz="1200" dirty="0">
                <a:solidFill>
                  <a:srgbClr val="C00000"/>
                </a:solidFill>
              </a:rPr>
              <a:t> &amp; </a:t>
            </a:r>
            <a:r>
              <a:rPr lang="en-US" sz="1200" dirty="0" err="1">
                <a:solidFill>
                  <a:srgbClr val="C00000"/>
                </a:solidFill>
              </a:rPr>
              <a:t>Feuerriegel</a:t>
            </a:r>
            <a:r>
              <a:rPr lang="en-US" sz="1200" dirty="0">
                <a:solidFill>
                  <a:srgbClr val="C00000"/>
                </a:solidFill>
              </a:rPr>
              <a:t>, </a:t>
            </a:r>
            <a:r>
              <a:rPr lang="en-US" sz="1200" dirty="0" err="1">
                <a:solidFill>
                  <a:srgbClr val="C00000"/>
                </a:solidFill>
              </a:rPr>
              <a:t>WebConf</a:t>
            </a:r>
            <a:r>
              <a:rPr lang="en-US" sz="1200" dirty="0">
                <a:solidFill>
                  <a:srgbClr val="C00000"/>
                </a:solidFill>
              </a:rPr>
              <a:t> ‘19]</a:t>
            </a:r>
          </a:p>
        </p:txBody>
      </p:sp>
      <p:sp>
        <p:nvSpPr>
          <p:cNvPr id="9" name="Date Placeholder 3">
            <a:extLst>
              <a:ext uri="{FF2B5EF4-FFF2-40B4-BE49-F238E27FC236}">
                <a16:creationId xmlns:a16="http://schemas.microsoft.com/office/drawing/2014/main" id="{4D2435C3-0A16-6346-9B8B-FB38CA4B2618}"/>
              </a:ext>
            </a:extLst>
          </p:cNvPr>
          <p:cNvSpPr txBox="1">
            <a:spLocks/>
          </p:cNvSpPr>
          <p:nvPr/>
        </p:nvSpPr>
        <p:spPr>
          <a:xfrm>
            <a:off x="9957816" y="6272784"/>
            <a:ext cx="1353312"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dirty="0">
                <a:solidFill>
                  <a:schemeClr val="tx1">
                    <a:lumMod val="50000"/>
                    <a:lumOff val="50000"/>
                  </a:schemeClr>
                </a:solidFill>
                <a:latin typeface="Proxima Nova Rg" panose="02000506030000020004" pitchFamily="50" charset="0"/>
              </a:rPr>
              <a:t>26 July 2020</a:t>
            </a:r>
          </a:p>
        </p:txBody>
      </p:sp>
      <p:sp>
        <p:nvSpPr>
          <p:cNvPr id="10" name="Footer Placeholder 4">
            <a:extLst>
              <a:ext uri="{FF2B5EF4-FFF2-40B4-BE49-F238E27FC236}">
                <a16:creationId xmlns:a16="http://schemas.microsoft.com/office/drawing/2014/main" id="{0814E1A8-BE67-0A43-855E-F1952C9A89E7}"/>
              </a:ext>
            </a:extLst>
          </p:cNvPr>
          <p:cNvSpPr txBox="1">
            <a:spLocks/>
          </p:cNvSpPr>
          <p:nvPr/>
        </p:nvSpPr>
        <p:spPr>
          <a:xfrm>
            <a:off x="457199" y="6272784"/>
            <a:ext cx="9500617"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dirty="0">
                <a:solidFill>
                  <a:schemeClr val="tx1">
                    <a:lumMod val="50000"/>
                    <a:lumOff val="50000"/>
                  </a:schemeClr>
                </a:solidFill>
                <a:latin typeface="Proxima Nova Rg" panose="02000506030000020004" pitchFamily="50" charset="0"/>
              </a:rPr>
              <a:t>Question Answering over Curated and Open Web Sources        R. Saha Roy and A. Anand	SIGIR 2020 Tutorial</a:t>
            </a:r>
          </a:p>
        </p:txBody>
      </p:sp>
      <p:sp>
        <p:nvSpPr>
          <p:cNvPr id="5" name="Rectangle 4">
            <a:extLst>
              <a:ext uri="{FF2B5EF4-FFF2-40B4-BE49-F238E27FC236}">
                <a16:creationId xmlns:a16="http://schemas.microsoft.com/office/drawing/2014/main" id="{F589A58C-8F7E-664D-89EA-95CCBEBF976F}"/>
              </a:ext>
            </a:extLst>
          </p:cNvPr>
          <p:cNvSpPr/>
          <p:nvPr/>
        </p:nvSpPr>
        <p:spPr>
          <a:xfrm>
            <a:off x="1320854" y="1733555"/>
            <a:ext cx="1535075" cy="110390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rgbClr val="002060"/>
                </a:solidFill>
              </a:rPr>
              <a:t>Training dataset</a:t>
            </a:r>
          </a:p>
        </p:txBody>
      </p:sp>
      <p:pic>
        <p:nvPicPr>
          <p:cNvPr id="31" name="Picture 30">
            <a:extLst>
              <a:ext uri="{FF2B5EF4-FFF2-40B4-BE49-F238E27FC236}">
                <a16:creationId xmlns:a16="http://schemas.microsoft.com/office/drawing/2014/main" id="{83BEBD7E-5F02-2843-84E3-B5E89CE228D0}"/>
              </a:ext>
            </a:extLst>
          </p:cNvPr>
          <p:cNvPicPr>
            <a:picLocks noChangeAspect="1"/>
          </p:cNvPicPr>
          <p:nvPr/>
        </p:nvPicPr>
        <p:blipFill>
          <a:blip r:embed="rId6"/>
          <a:stretch>
            <a:fillRect/>
          </a:stretch>
        </p:blipFill>
        <p:spPr>
          <a:xfrm>
            <a:off x="5009195" y="1741509"/>
            <a:ext cx="5625276" cy="118366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cxnSp>
        <p:nvCxnSpPr>
          <p:cNvPr id="32" name="Straight Arrow Connector 31">
            <a:extLst>
              <a:ext uri="{FF2B5EF4-FFF2-40B4-BE49-F238E27FC236}">
                <a16:creationId xmlns:a16="http://schemas.microsoft.com/office/drawing/2014/main" id="{4308BED9-6C56-024C-A8C1-E990BAE039D8}"/>
              </a:ext>
            </a:extLst>
          </p:cNvPr>
          <p:cNvCxnSpPr>
            <a:cxnSpLocks/>
            <a:stCxn id="5" idx="3"/>
          </p:cNvCxnSpPr>
          <p:nvPr/>
        </p:nvCxnSpPr>
        <p:spPr>
          <a:xfrm>
            <a:off x="2855929" y="2285508"/>
            <a:ext cx="2094272" cy="0"/>
          </a:xfrm>
          <a:prstGeom prst="straightConnector1">
            <a:avLst/>
          </a:prstGeom>
          <a:ln w="571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E4C72A1-3F5D-8443-A16E-D784C15F0BE2}"/>
              </a:ext>
            </a:extLst>
          </p:cNvPr>
          <p:cNvSpPr txBox="1"/>
          <p:nvPr/>
        </p:nvSpPr>
        <p:spPr>
          <a:xfrm>
            <a:off x="7040850" y="1249116"/>
            <a:ext cx="780983" cy="307777"/>
          </a:xfrm>
          <a:prstGeom prst="rect">
            <a:avLst/>
          </a:prstGeom>
          <a:noFill/>
        </p:spPr>
        <p:txBody>
          <a:bodyPr wrap="none" rtlCol="0">
            <a:spAutoFit/>
          </a:bodyPr>
          <a:lstStyle/>
          <a:p>
            <a:r>
              <a:rPr lang="en-US" sz="1400" dirty="0"/>
              <a:t>Reader</a:t>
            </a:r>
          </a:p>
        </p:txBody>
      </p:sp>
      <p:pic>
        <p:nvPicPr>
          <p:cNvPr id="37" name="Graphic 36" descr="User">
            <a:extLst>
              <a:ext uri="{FF2B5EF4-FFF2-40B4-BE49-F238E27FC236}">
                <a16:creationId xmlns:a16="http://schemas.microsoft.com/office/drawing/2014/main" id="{B848AD59-9E1D-B546-A9C9-EE7D7E0A550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89063" y="3830183"/>
            <a:ext cx="914400" cy="914400"/>
          </a:xfrm>
          <a:prstGeom prst="rect">
            <a:avLst/>
          </a:prstGeom>
        </p:spPr>
      </p:pic>
      <p:cxnSp>
        <p:nvCxnSpPr>
          <p:cNvPr id="38" name="Straight Arrow Connector 37">
            <a:extLst>
              <a:ext uri="{FF2B5EF4-FFF2-40B4-BE49-F238E27FC236}">
                <a16:creationId xmlns:a16="http://schemas.microsoft.com/office/drawing/2014/main" id="{959AB910-E924-024B-B57A-775B9A5047F4}"/>
              </a:ext>
            </a:extLst>
          </p:cNvPr>
          <p:cNvCxnSpPr>
            <a:cxnSpLocks/>
          </p:cNvCxnSpPr>
          <p:nvPr/>
        </p:nvCxnSpPr>
        <p:spPr>
          <a:xfrm flipV="1">
            <a:off x="6922797" y="2980769"/>
            <a:ext cx="0" cy="816632"/>
          </a:xfrm>
          <a:prstGeom prst="straightConnector1">
            <a:avLst/>
          </a:prstGeom>
          <a:ln w="571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80BDA22-CA54-B64D-999E-31EF379656CE}"/>
              </a:ext>
            </a:extLst>
          </p:cNvPr>
          <p:cNvSpPr txBox="1"/>
          <p:nvPr/>
        </p:nvSpPr>
        <p:spPr>
          <a:xfrm>
            <a:off x="5328922" y="3240906"/>
            <a:ext cx="1140056" cy="369332"/>
          </a:xfrm>
          <a:prstGeom prst="rect">
            <a:avLst/>
          </a:prstGeom>
          <a:noFill/>
        </p:spPr>
        <p:txBody>
          <a:bodyPr wrap="none" rtlCol="0">
            <a:spAutoFit/>
          </a:bodyPr>
          <a:lstStyle/>
          <a:p>
            <a:r>
              <a:rPr lang="en-DE" dirty="0"/>
              <a:t>Question</a:t>
            </a:r>
          </a:p>
        </p:txBody>
      </p:sp>
      <p:cxnSp>
        <p:nvCxnSpPr>
          <p:cNvPr id="42" name="Straight Arrow Connector 41">
            <a:extLst>
              <a:ext uri="{FF2B5EF4-FFF2-40B4-BE49-F238E27FC236}">
                <a16:creationId xmlns:a16="http://schemas.microsoft.com/office/drawing/2014/main" id="{8746429F-BA12-7843-8F2B-27C1DC58C184}"/>
              </a:ext>
            </a:extLst>
          </p:cNvPr>
          <p:cNvCxnSpPr>
            <a:cxnSpLocks/>
          </p:cNvCxnSpPr>
          <p:nvPr/>
        </p:nvCxnSpPr>
        <p:spPr>
          <a:xfrm>
            <a:off x="7830437" y="2980769"/>
            <a:ext cx="0" cy="825181"/>
          </a:xfrm>
          <a:prstGeom prst="straightConnector1">
            <a:avLst/>
          </a:prstGeom>
          <a:ln w="571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03D8843-9471-A549-B5B2-7D1CC4908EA2}"/>
              </a:ext>
            </a:extLst>
          </p:cNvPr>
          <p:cNvSpPr txBox="1"/>
          <p:nvPr/>
        </p:nvSpPr>
        <p:spPr>
          <a:xfrm>
            <a:off x="8184085" y="3233928"/>
            <a:ext cx="986809" cy="369332"/>
          </a:xfrm>
          <a:prstGeom prst="rect">
            <a:avLst/>
          </a:prstGeom>
          <a:noFill/>
        </p:spPr>
        <p:txBody>
          <a:bodyPr wrap="none" rtlCol="0">
            <a:spAutoFit/>
          </a:bodyPr>
          <a:lstStyle/>
          <a:p>
            <a:r>
              <a:rPr lang="en-DE" dirty="0"/>
              <a:t>Answer</a:t>
            </a:r>
          </a:p>
        </p:txBody>
      </p:sp>
      <p:pic>
        <p:nvPicPr>
          <p:cNvPr id="48" name="Picture 47">
            <a:extLst>
              <a:ext uri="{FF2B5EF4-FFF2-40B4-BE49-F238E27FC236}">
                <a16:creationId xmlns:a16="http://schemas.microsoft.com/office/drawing/2014/main" id="{741D1579-209D-F348-96D0-2975C907EDA8}"/>
              </a:ext>
            </a:extLst>
          </p:cNvPr>
          <p:cNvPicPr>
            <a:picLocks noChangeAspect="1"/>
          </p:cNvPicPr>
          <p:nvPr/>
        </p:nvPicPr>
        <p:blipFill rotWithShape="1">
          <a:blip r:embed="rId9"/>
          <a:srcRect l="54293"/>
          <a:stretch/>
        </p:blipFill>
        <p:spPr>
          <a:xfrm>
            <a:off x="7893549" y="3805950"/>
            <a:ext cx="2740922" cy="979588"/>
          </a:xfrm>
          <a:prstGeom prst="rect">
            <a:avLst/>
          </a:prstGeom>
        </p:spPr>
      </p:pic>
      <p:cxnSp>
        <p:nvCxnSpPr>
          <p:cNvPr id="49" name="Straight Arrow Connector 48">
            <a:extLst>
              <a:ext uri="{FF2B5EF4-FFF2-40B4-BE49-F238E27FC236}">
                <a16:creationId xmlns:a16="http://schemas.microsoft.com/office/drawing/2014/main" id="{E32D06CB-F80B-814B-BD65-8D4D46368E02}"/>
              </a:ext>
            </a:extLst>
          </p:cNvPr>
          <p:cNvCxnSpPr>
            <a:cxnSpLocks/>
          </p:cNvCxnSpPr>
          <p:nvPr/>
        </p:nvCxnSpPr>
        <p:spPr>
          <a:xfrm flipH="1">
            <a:off x="2855929" y="4319881"/>
            <a:ext cx="3613051" cy="0"/>
          </a:xfrm>
          <a:prstGeom prst="straightConnector1">
            <a:avLst/>
          </a:prstGeom>
          <a:ln w="571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A02D7F29-F6B5-BA47-9EB7-775A0BA40DF3}"/>
              </a:ext>
            </a:extLst>
          </p:cNvPr>
          <p:cNvSpPr/>
          <p:nvPr/>
        </p:nvSpPr>
        <p:spPr>
          <a:xfrm>
            <a:off x="1289298" y="3767928"/>
            <a:ext cx="1535075" cy="110390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rgbClr val="002060"/>
                </a:solidFill>
              </a:rPr>
              <a:t>Updated</a:t>
            </a:r>
          </a:p>
          <a:p>
            <a:pPr algn="ctr"/>
            <a:r>
              <a:rPr lang="en-DE" dirty="0">
                <a:solidFill>
                  <a:srgbClr val="002060"/>
                </a:solidFill>
              </a:rPr>
              <a:t>Training Data</a:t>
            </a:r>
          </a:p>
        </p:txBody>
      </p:sp>
      <p:cxnSp>
        <p:nvCxnSpPr>
          <p:cNvPr id="55" name="Straight Arrow Connector 54">
            <a:extLst>
              <a:ext uri="{FF2B5EF4-FFF2-40B4-BE49-F238E27FC236}">
                <a16:creationId xmlns:a16="http://schemas.microsoft.com/office/drawing/2014/main" id="{DB66B428-2182-A149-9B1A-9303A31C5A76}"/>
              </a:ext>
            </a:extLst>
          </p:cNvPr>
          <p:cNvCxnSpPr>
            <a:cxnSpLocks/>
          </p:cNvCxnSpPr>
          <p:nvPr/>
        </p:nvCxnSpPr>
        <p:spPr>
          <a:xfrm flipH="1" flipV="1">
            <a:off x="2056835" y="2905885"/>
            <a:ext cx="1" cy="704353"/>
          </a:xfrm>
          <a:prstGeom prst="straightConnector1">
            <a:avLst/>
          </a:prstGeom>
          <a:ln w="571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72D81CFC-F50A-424C-BD5D-E9F8A767BF90}"/>
              </a:ext>
            </a:extLst>
          </p:cNvPr>
          <p:cNvSpPr txBox="1"/>
          <p:nvPr/>
        </p:nvSpPr>
        <p:spPr>
          <a:xfrm>
            <a:off x="3426697" y="4445771"/>
            <a:ext cx="2536464" cy="369332"/>
          </a:xfrm>
          <a:prstGeom prst="rect">
            <a:avLst/>
          </a:prstGeom>
          <a:noFill/>
        </p:spPr>
        <p:txBody>
          <a:bodyPr wrap="none" rtlCol="0">
            <a:spAutoFit/>
          </a:bodyPr>
          <a:lstStyle/>
          <a:p>
            <a:r>
              <a:rPr lang="en-DE" dirty="0"/>
              <a:t>Use positive feedback</a:t>
            </a:r>
          </a:p>
        </p:txBody>
      </p:sp>
      <p:sp>
        <p:nvSpPr>
          <p:cNvPr id="21" name="Rectangle 20">
            <a:extLst>
              <a:ext uri="{FF2B5EF4-FFF2-40B4-BE49-F238E27FC236}">
                <a16:creationId xmlns:a16="http://schemas.microsoft.com/office/drawing/2014/main" id="{36CA3597-083F-8444-98DB-4F700806F81D}"/>
              </a:ext>
            </a:extLst>
          </p:cNvPr>
          <p:cNvSpPr/>
          <p:nvPr/>
        </p:nvSpPr>
        <p:spPr>
          <a:xfrm>
            <a:off x="11022544" y="1741509"/>
            <a:ext cx="916308" cy="8869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1200" dirty="0">
                <a:solidFill>
                  <a:srgbClr val="002060"/>
                </a:solidFill>
              </a:rPr>
              <a:t>Corpus</a:t>
            </a:r>
          </a:p>
        </p:txBody>
      </p:sp>
      <p:cxnSp>
        <p:nvCxnSpPr>
          <p:cNvPr id="22" name="Straight Arrow Connector 21">
            <a:extLst>
              <a:ext uri="{FF2B5EF4-FFF2-40B4-BE49-F238E27FC236}">
                <a16:creationId xmlns:a16="http://schemas.microsoft.com/office/drawing/2014/main" id="{C1FFE411-F8F9-0B45-B7CE-4CE29E887730}"/>
              </a:ext>
            </a:extLst>
          </p:cNvPr>
          <p:cNvCxnSpPr>
            <a:cxnSpLocks/>
          </p:cNvCxnSpPr>
          <p:nvPr/>
        </p:nvCxnSpPr>
        <p:spPr>
          <a:xfrm flipH="1">
            <a:off x="10634471" y="2247309"/>
            <a:ext cx="388073" cy="0"/>
          </a:xfrm>
          <a:prstGeom prst="straightConnector1">
            <a:avLst/>
          </a:prstGeom>
          <a:ln w="571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3" name="Slide Number Placeholder 4">
            <a:extLst>
              <a:ext uri="{FF2B5EF4-FFF2-40B4-BE49-F238E27FC236}">
                <a16:creationId xmlns:a16="http://schemas.microsoft.com/office/drawing/2014/main" id="{45912D29-7C68-A14A-80B1-C1669464CD87}"/>
              </a:ext>
            </a:extLst>
          </p:cNvPr>
          <p:cNvSpPr>
            <a:spLocks noGrp="1"/>
          </p:cNvSpPr>
          <p:nvPr>
            <p:ph type="sldNum" sz="quarter" idx="12"/>
          </p:nvPr>
        </p:nvSpPr>
        <p:spPr>
          <a:xfrm>
            <a:off x="11311128" y="6272784"/>
            <a:ext cx="640080" cy="365125"/>
          </a:xfrm>
        </p:spPr>
        <p:txBody>
          <a:bodyPr/>
          <a:lstStyle/>
          <a:p>
            <a:fld id="{3C79DA2A-28FA-48BA-8FFF-FF85E14EEF84}" type="slidenum">
              <a:rPr lang="en-US" smtClean="0"/>
              <a:t>9</a:t>
            </a:fld>
            <a:endParaRPr lang="en-US" dirty="0"/>
          </a:p>
        </p:txBody>
      </p:sp>
      <p:pic>
        <p:nvPicPr>
          <p:cNvPr id="3" name="Audio 2">
            <a:hlinkClick r:id="" action="ppaction://media"/>
            <a:extLst>
              <a:ext uri="{FF2B5EF4-FFF2-40B4-BE49-F238E27FC236}">
                <a16:creationId xmlns:a16="http://schemas.microsoft.com/office/drawing/2014/main" id="{68381056-1A4E-41FD-87F6-FAEC8F5D62E4}"/>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734800" y="6400800"/>
            <a:ext cx="304800" cy="304800"/>
          </a:xfrm>
          <a:prstGeom prst="rect">
            <a:avLst/>
          </a:prstGeom>
        </p:spPr>
      </p:pic>
    </p:spTree>
    <p:custDataLst>
      <p:tags r:id="rId1"/>
    </p:custDataLst>
    <p:extLst>
      <p:ext uri="{BB962C8B-B14F-4D97-AF65-F5344CB8AC3E}">
        <p14:creationId xmlns:p14="http://schemas.microsoft.com/office/powerpoint/2010/main" val="2063738172"/>
      </p:ext>
    </p:extLst>
  </p:cSld>
  <p:clrMapOvr>
    <a:masterClrMapping/>
  </p:clrMapOvr>
  <mc:AlternateContent xmlns:mc="http://schemas.openxmlformats.org/markup-compatibility/2006" xmlns:p14="http://schemas.microsoft.com/office/powerpoint/2010/main">
    <mc:Choice Requires="p14">
      <p:transition spd="slow" p14:dur="2000" advTm="42177"/>
    </mc:Choice>
    <mc:Fallback xmlns="">
      <p:transition spd="slow" advTm="421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3"/>
                </p:tgtEl>
              </p:cMediaNode>
            </p:audio>
          </p:childTnLst>
        </p:cTn>
      </p:par>
    </p:tnLst>
    <p:bldLst>
      <p:bldP spid="54" grpId="0" animBg="1"/>
      <p:bldP spid="57"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3.2|16.8"/>
</p:tagLst>
</file>

<file path=ppt/tags/tag2.xml><?xml version="1.0" encoding="utf-8"?>
<p:tagLst xmlns:a="http://schemas.openxmlformats.org/drawingml/2006/main" xmlns:r="http://schemas.openxmlformats.org/officeDocument/2006/relationships" xmlns:p="http://schemas.openxmlformats.org/presentationml/2006/main">
  <p:tag name="TIMING" val="|18.1|6.9"/>
</p:tagLst>
</file>

<file path=ppt/tags/tag3.xml><?xml version="1.0" encoding="utf-8"?>
<p:tagLst xmlns:a="http://schemas.openxmlformats.org/drawingml/2006/main" xmlns:r="http://schemas.openxmlformats.org/officeDocument/2006/relationships" xmlns:p="http://schemas.openxmlformats.org/presentationml/2006/main">
  <p:tag name="TIMING" val="|8.6|29.5"/>
</p:tagLst>
</file>

<file path=ppt/tags/tag4.xml><?xml version="1.0" encoding="utf-8"?>
<p:tagLst xmlns:a="http://schemas.openxmlformats.org/drawingml/2006/main" xmlns:r="http://schemas.openxmlformats.org/officeDocument/2006/relationships" xmlns:p="http://schemas.openxmlformats.org/presentationml/2006/main">
  <p:tag name="TIMING" val="|14.9|18.9"/>
</p:tagLst>
</file>

<file path=ppt/tags/tag5.xml><?xml version="1.0" encoding="utf-8"?>
<p:tagLst xmlns:a="http://schemas.openxmlformats.org/drawingml/2006/main" xmlns:r="http://schemas.openxmlformats.org/officeDocument/2006/relationships" xmlns:p="http://schemas.openxmlformats.org/presentationml/2006/main">
  <p:tag name="TIMING" val="|42.2|8.7|18|1.5"/>
</p:tagLst>
</file>

<file path=ppt/tags/tag6.xml><?xml version="1.0" encoding="utf-8"?>
<p:tagLst xmlns:a="http://schemas.openxmlformats.org/drawingml/2006/main" xmlns:r="http://schemas.openxmlformats.org/officeDocument/2006/relationships" xmlns:p="http://schemas.openxmlformats.org/presentationml/2006/main">
  <p:tag name="TIMING" val="|26.8"/>
</p:tagLst>
</file>

<file path=ppt/tags/tag7.xml><?xml version="1.0" encoding="utf-8"?>
<p:tagLst xmlns:a="http://schemas.openxmlformats.org/drawingml/2006/main" xmlns:r="http://schemas.openxmlformats.org/officeDocument/2006/relationships" xmlns:p="http://schemas.openxmlformats.org/presentationml/2006/main">
  <p:tag name="TIMING" val="|15.6|21.3|2.2"/>
</p:tagLst>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785</Words>
  <Application>Microsoft Macintosh PowerPoint</Application>
  <PresentationFormat>Widescreen</PresentationFormat>
  <Paragraphs>166</Paragraphs>
  <Slides>10</Slides>
  <Notes>9</Notes>
  <HiddenSlides>0</HiddenSlides>
  <MMClips>10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10</vt:i4>
      </vt:variant>
    </vt:vector>
  </HeadingPairs>
  <TitlesOfParts>
    <vt:vector size="21" baseType="lpstr">
      <vt:lpstr>Arial</vt:lpstr>
      <vt:lpstr>Calibri</vt:lpstr>
      <vt:lpstr>Calibri Light</vt:lpstr>
      <vt:lpstr>CMU Sans Serif Medium</vt:lpstr>
      <vt:lpstr>Proxima Nova</vt:lpstr>
      <vt:lpstr>Proxima Nova Rg</vt:lpstr>
      <vt:lpstr>Rockwell</vt:lpstr>
      <vt:lpstr>Rockwell Condensed</vt:lpstr>
      <vt:lpstr>Wingdings</vt:lpstr>
      <vt:lpstr>Office Theme</vt:lpstr>
      <vt:lpstr>Wood Type</vt:lpstr>
      <vt:lpstr>Interpretability and Feedback</vt:lpstr>
      <vt:lpstr>Interpretability Landscape</vt:lpstr>
      <vt:lpstr>Coarse-to-fine Models</vt:lpstr>
      <vt:lpstr>Select Sentences as Explanations</vt:lpstr>
      <vt:lpstr>Input to Reader</vt:lpstr>
      <vt:lpstr>Pipelined Models</vt:lpstr>
      <vt:lpstr>End-to-end Models</vt:lpstr>
      <vt:lpstr>User Feedback</vt:lpstr>
      <vt:lpstr>Updating Training Set</vt:lpstr>
      <vt:lpstr>Credibility Validation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Interpretability and Feedback</dc:title>
  <dc:creator>Avishek Anand</dc:creator>
  <cp:lastModifiedBy>Avishek Anand</cp:lastModifiedBy>
  <cp:revision>1</cp:revision>
  <dcterms:created xsi:type="dcterms:W3CDTF">2020-09-13T08:16:36Z</dcterms:created>
  <dcterms:modified xsi:type="dcterms:W3CDTF">2020-09-13T08:17:30Z</dcterms:modified>
</cp:coreProperties>
</file>